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Kanit" panose="020B0604020202020204" charset="-34"/>
      <p:regular r:id="rId37"/>
      <p:bold r:id="rId38"/>
      <p:italic r:id="rId39"/>
      <p:boldItalic r:id="rId40"/>
    </p:embeddedFont>
    <p:embeddedFont>
      <p:font typeface="Kanit Medium" panose="020B0604020202020204" charset="-34"/>
      <p:regular r:id="rId41"/>
      <p:bold r:id="rId42"/>
      <p:italic r:id="rId43"/>
      <p:boldItalic r:id="rId44"/>
    </p:embeddedFont>
    <p:embeddedFont>
      <p:font typeface="Nunito" pitchFamily="2" charset="0"/>
      <p:regular r:id="rId45"/>
      <p:bold r:id="rId46"/>
      <p:italic r:id="rId47"/>
      <p:boldItalic r:id="rId48"/>
    </p:embeddedFont>
    <p:embeddedFont>
      <p:font typeface="Nunito Light" pitchFamily="2" charset="0"/>
      <p:regular r:id="rId49"/>
      <p:italic r:id="rId50"/>
    </p:embeddedFont>
    <p:embeddedFont>
      <p:font typeface="PT Sans" panose="020B0503020203020204" pitchFamily="34" charset="0"/>
      <p:regular r:id="rId51"/>
      <p:bold r:id="rId52"/>
      <p:italic r:id="rId53"/>
      <p:boldItalic r:id="rId54"/>
    </p:embeddedFont>
    <p:embeddedFont>
      <p:font typeface="Raleway" pitchFamily="2" charset="0"/>
      <p:regular r:id="rId55"/>
      <p:bold r:id="rId56"/>
      <p:italic r:id="rId57"/>
      <p:boldItalic r:id="rId58"/>
    </p:embeddedFont>
    <p:embeddedFont>
      <p:font typeface="Work Sans" pitchFamily="2" charset="0"/>
      <p:regular r:id="rId59"/>
      <p:bold r:id="rId60"/>
      <p:italic r:id="rId61"/>
      <p:boldItalic r:id="rId62"/>
    </p:embeddedFont>
    <p:embeddedFont>
      <p:font typeface="Work Sans Light" pitchFamily="2" charset="0"/>
      <p:regular r:id="rId63"/>
      <p: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530710-2526-41BF-8E07-0071D1ABEDE0}">
  <a:tblStyle styleId="{B5530710-2526-41BF-8E07-0071D1ABED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2386" y="93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340f956f0e3_2_1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340f956f0e3_2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Yuca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340ff93000b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340ff93000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Daya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340ff93000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340ff93000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CA871E"/>
                </a:solidFill>
              </a:rPr>
              <a:t>Skyler</a:t>
            </a:r>
            <a:endParaRPr sz="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354efba260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354efba260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Yuca</a:t>
            </a:r>
          </a:p>
          <a:p>
            <a:pPr marL="0" lvl="0" indent="0" algn="l" rtl="0">
              <a:spcBef>
                <a:spcPts val="0"/>
              </a:spcBef>
              <a:spcAft>
                <a:spcPts val="0"/>
              </a:spcAft>
              <a:buNone/>
            </a:pPr>
            <a:r>
              <a:rPr lang="en" dirty="0"/>
              <a:t>Aim time: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59fbb5f84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59fbb5f84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Yuca </a:t>
            </a:r>
            <a:endParaRPr/>
          </a:p>
          <a:p>
            <a:pPr marL="0" lvl="0" indent="0" algn="l" rtl="0">
              <a:spcBef>
                <a:spcPts val="0"/>
              </a:spcBef>
              <a:spcAft>
                <a:spcPts val="0"/>
              </a:spcAft>
              <a:buNone/>
            </a:pPr>
            <a:r>
              <a:rPr lang="en"/>
              <a:t>p (lag order: # of lag observations in the AM model), q (order of moving average: the size of the moving average window)</a:t>
            </a:r>
            <a:endParaRPr/>
          </a:p>
          <a:p>
            <a:pPr marL="0" lvl="0" indent="0" algn="l" rtl="0">
              <a:spcBef>
                <a:spcPts val="0"/>
              </a:spcBef>
              <a:spcAft>
                <a:spcPts val="0"/>
              </a:spcAft>
              <a:buNone/>
            </a:pPr>
            <a:r>
              <a:rPr lang="en"/>
              <a:t>L is likelihood of the data, k is the number of parameters, N is the number of variables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359fbb5f84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359fbb5f84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Daya </a:t>
            </a:r>
            <a:endParaRPr/>
          </a:p>
          <a:p>
            <a:pPr marL="0" lvl="0" indent="0" algn="l" rtl="0">
              <a:spcBef>
                <a:spcPts val="0"/>
              </a:spcBef>
              <a:spcAft>
                <a:spcPts val="0"/>
              </a:spcAft>
              <a:buNone/>
            </a:pPr>
            <a:r>
              <a:rPr lang="en"/>
              <a:t>ReLu: y = 0 when x &lt; 0, y = x when x &gt;= 0</a:t>
            </a:r>
            <a:endParaRPr/>
          </a:p>
          <a:p>
            <a:pPr marL="0" lvl="0" indent="0" algn="l" rtl="0">
              <a:spcBef>
                <a:spcPts val="0"/>
              </a:spcBef>
              <a:spcAft>
                <a:spcPts val="0"/>
              </a:spcAft>
              <a:buNone/>
            </a:pPr>
            <a:r>
              <a:rPr lang="en"/>
              <a:t>Tested different setups, but difficult (mention this briefly during pres.)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335e8be030a_7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335e8be030a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Daya </a:t>
            </a:r>
            <a:endParaRPr/>
          </a:p>
          <a:p>
            <a:pPr marL="0" lvl="0" indent="0" algn="l" rtl="0">
              <a:spcBef>
                <a:spcPts val="0"/>
              </a:spcBef>
              <a:spcAft>
                <a:spcPts val="0"/>
              </a:spcAft>
              <a:buNone/>
            </a:pPr>
            <a:r>
              <a:rPr lang="en"/>
              <a:t>Mention out loud to audience that can bring up residual structure notebook for further questions if want during Q&amp;A session! </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359fbb5f84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359fbb5f84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Daya </a:t>
            </a:r>
            <a:endParaRPr/>
          </a:p>
          <a:p>
            <a:pPr marL="0" lvl="0" indent="0" algn="l" rtl="0">
              <a:spcBef>
                <a:spcPts val="0"/>
              </a:spcBef>
              <a:spcAft>
                <a:spcPts val="0"/>
              </a:spcAft>
              <a:buNone/>
            </a:pPr>
            <a:r>
              <a:rPr lang="en"/>
              <a:t>Talking notes: despite validation loss, get some noise but clearly then fizzles out to zero </a:t>
            </a:r>
            <a:endParaRPr/>
          </a:p>
          <a:p>
            <a:pPr marL="0" lvl="0" indent="0" algn="l" rtl="0">
              <a:spcBef>
                <a:spcPts val="0"/>
              </a:spcBef>
              <a:spcAft>
                <a:spcPts val="0"/>
              </a:spcAft>
              <a:buNone/>
            </a:pPr>
            <a:r>
              <a:rPr lang="en"/>
              <a:t>Residual hovers around zero, so would make sense it goes to zero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59fbb5f84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59fbb5f84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Jacklyn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359fbb5f84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359fbb5f84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Yuca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335e8be030a_7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335e8be030a_7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Jacklyn</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40f956f0e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40f956f0e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Yuca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354efba260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354efba260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Skyler</a:t>
            </a:r>
            <a:endParaRPr/>
          </a:p>
          <a:p>
            <a:pPr marL="0" lvl="0" indent="0" algn="l" rtl="0">
              <a:spcBef>
                <a:spcPts val="0"/>
              </a:spcBef>
              <a:spcAft>
                <a:spcPts val="0"/>
              </a:spcAft>
              <a:buNone/>
            </a:pPr>
            <a:endParaRPr/>
          </a:p>
          <a:p>
            <a:pPr marL="0" lvl="0" indent="0" algn="l" rtl="0">
              <a:spcBef>
                <a:spcPts val="0"/>
              </a:spcBef>
              <a:spcAft>
                <a:spcPts val="0"/>
              </a:spcAft>
              <a:buNone/>
            </a:pPr>
            <a:r>
              <a:rPr lang="en"/>
              <a:t>For including more data:</a:t>
            </a:r>
            <a:endParaRPr/>
          </a:p>
          <a:p>
            <a:pPr marL="457200" lvl="0" indent="-298450" algn="l" rtl="0">
              <a:spcBef>
                <a:spcPts val="0"/>
              </a:spcBef>
              <a:spcAft>
                <a:spcPts val="0"/>
              </a:spcAft>
              <a:buSzPts val="1100"/>
              <a:buChar char="●"/>
            </a:pPr>
            <a:r>
              <a:rPr lang="en"/>
              <a:t>More news</a:t>
            </a:r>
            <a:endParaRPr/>
          </a:p>
          <a:p>
            <a:pPr marL="457200" lvl="0" indent="-298450" algn="l" rtl="0">
              <a:spcBef>
                <a:spcPts val="0"/>
              </a:spcBef>
              <a:spcAft>
                <a:spcPts val="0"/>
              </a:spcAft>
              <a:buSzPts val="1100"/>
              <a:buChar char="●"/>
            </a:pPr>
            <a:r>
              <a:rPr lang="en"/>
              <a:t>This is very complicated</a:t>
            </a:r>
            <a:endParaRPr/>
          </a:p>
          <a:p>
            <a:pPr marL="457200" lvl="0" indent="-298450" algn="l" rtl="0">
              <a:spcBef>
                <a:spcPts val="0"/>
              </a:spcBef>
              <a:spcAft>
                <a:spcPts val="0"/>
              </a:spcAft>
              <a:buSzPts val="1100"/>
              <a:buChar char="●"/>
            </a:pPr>
            <a:r>
              <a:rPr lang="en"/>
              <a:t>People get hired to do this as their full time job</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335e8be030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335e8be030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Skyler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335e8be030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335e8be030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Yuca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710e940fc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710e940fc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
              </a:spcBef>
              <a:spcAft>
                <a:spcPts val="100"/>
              </a:spcAft>
              <a:buClr>
                <a:schemeClr val="dk1"/>
              </a:buClr>
              <a:buSzPts val="1100"/>
              <a:buFont typeface="Arial"/>
              <a:buNone/>
            </a:pPr>
            <a:r>
              <a:rPr lang="en"/>
              <a:t>Yuca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1ee42025fa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1ee42025fa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Yuca </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335e8be030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335e8be030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340ff93000b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340ff93000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34124d2bd2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34124d2bd2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Jacklyn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2e403d9158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2e403d915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Jacklyn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2e403d9158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2e403d9158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Daya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354efba260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354efba260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Yuca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340ff9300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340ff9300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Daya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340ff93000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340ff93000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Daya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340ff93000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340ff93000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Daya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341d5cf4fd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341d5cf4fd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Skyler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59fbb5f84c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359fbb5f84c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340f956f0e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340f956f0e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Yuca </a:t>
            </a:r>
            <a:endParaRPr/>
          </a:p>
          <a:p>
            <a:pPr marL="0" lvl="0" indent="0" algn="l" rtl="0">
              <a:spcBef>
                <a:spcPts val="0"/>
              </a:spcBef>
              <a:spcAft>
                <a:spcPts val="0"/>
              </a:spcAft>
              <a:buNone/>
            </a:pPr>
            <a:r>
              <a:rPr lang="en"/>
              <a:t>I put in the photos for fun, debating whether or not to keep them (will probably get rid of them) - Yuca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1eee6c6b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1eee6c6b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Skyler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340b0e21f8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340b0e21f8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Jacklyn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335fc77954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335fc7795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Jacklyn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3050d40098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3050d40098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Jacklyn</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340ff93000b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340ff93000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Daya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18975" y="2686525"/>
            <a:ext cx="6705900" cy="1401000"/>
          </a:xfrm>
          <a:prstGeom prst="rect">
            <a:avLst/>
          </a:prstGeom>
          <a:solidFill>
            <a:schemeClr val="lt1"/>
          </a:solidFill>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219125" y="4186475"/>
            <a:ext cx="6705900" cy="341400"/>
          </a:xfrm>
          <a:prstGeom prst="rect">
            <a:avLst/>
          </a:prstGeom>
          <a:solidFill>
            <a:schemeClr val="lt1"/>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latin typeface="Work Sans"/>
                <a:ea typeface="Work Sans"/>
                <a:cs typeface="Work Sans"/>
                <a:sym typeface="Work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5"/>
        <p:cNvGrpSpPr/>
        <p:nvPr/>
      </p:nvGrpSpPr>
      <p:grpSpPr>
        <a:xfrm>
          <a:off x="0" y="0"/>
          <a:ext cx="0" cy="0"/>
          <a:chOff x="0" y="0"/>
          <a:chExt cx="0" cy="0"/>
        </a:xfrm>
      </p:grpSpPr>
      <p:sp>
        <p:nvSpPr>
          <p:cNvPr id="426" name="Google Shape;426;p11"/>
          <p:cNvSpPr txBox="1">
            <a:spLocks noGrp="1"/>
          </p:cNvSpPr>
          <p:nvPr>
            <p:ph type="title" hasCustomPrompt="1"/>
          </p:nvPr>
        </p:nvSpPr>
        <p:spPr>
          <a:xfrm>
            <a:off x="1645800" y="2834400"/>
            <a:ext cx="5852400" cy="804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7" name="Google Shape;427;p11"/>
          <p:cNvSpPr txBox="1">
            <a:spLocks noGrp="1"/>
          </p:cNvSpPr>
          <p:nvPr>
            <p:ph type="subTitle" idx="1"/>
          </p:nvPr>
        </p:nvSpPr>
        <p:spPr>
          <a:xfrm>
            <a:off x="1645800" y="3695421"/>
            <a:ext cx="5852400" cy="390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428" name="Google Shape;428;p11"/>
          <p:cNvGrpSpPr/>
          <p:nvPr/>
        </p:nvGrpSpPr>
        <p:grpSpPr>
          <a:xfrm>
            <a:off x="-49050" y="4168050"/>
            <a:ext cx="9242225" cy="896971"/>
            <a:chOff x="-49050" y="4168050"/>
            <a:chExt cx="9242225" cy="896971"/>
          </a:xfrm>
        </p:grpSpPr>
        <p:grpSp>
          <p:nvGrpSpPr>
            <p:cNvPr id="429" name="Google Shape;429;p11"/>
            <p:cNvGrpSpPr/>
            <p:nvPr/>
          </p:nvGrpSpPr>
          <p:grpSpPr>
            <a:xfrm>
              <a:off x="-120" y="4267697"/>
              <a:ext cx="9144241" cy="693944"/>
              <a:chOff x="3813375" y="4666275"/>
              <a:chExt cx="3441825" cy="445150"/>
            </a:xfrm>
          </p:grpSpPr>
          <p:sp>
            <p:nvSpPr>
              <p:cNvPr id="430" name="Google Shape;430;p11"/>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4801479" y="4951126"/>
                <a:ext cx="29294" cy="160290"/>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5150075" y="4777331"/>
                <a:ext cx="25228" cy="334068"/>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5298572" y="5042280"/>
                <a:ext cx="25228" cy="69121"/>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6239177" y="5042292"/>
                <a:ext cx="25247" cy="69127"/>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6981771" y="5042264"/>
                <a:ext cx="25228" cy="69137"/>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11"/>
            <p:cNvGrpSpPr/>
            <p:nvPr/>
          </p:nvGrpSpPr>
          <p:grpSpPr>
            <a:xfrm>
              <a:off x="-1" y="4935256"/>
              <a:ext cx="9144134" cy="129765"/>
              <a:chOff x="237925" y="603400"/>
              <a:chExt cx="3162200" cy="44875"/>
            </a:xfrm>
          </p:grpSpPr>
          <p:sp>
            <p:nvSpPr>
              <p:cNvPr id="501" name="Google Shape;501;p11"/>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11"/>
            <p:cNvSpPr/>
            <p:nvPr/>
          </p:nvSpPr>
          <p:spPr>
            <a:xfrm>
              <a:off x="-49050" y="4168050"/>
              <a:ext cx="9242225" cy="685775"/>
            </a:xfrm>
            <a:custGeom>
              <a:avLst/>
              <a:gdLst/>
              <a:ahLst/>
              <a:cxnLst/>
              <a:rect l="l" t="t" r="r" b="b"/>
              <a:pathLst>
                <a:path w="369689" h="27431" extrusionOk="0">
                  <a:moveTo>
                    <a:pt x="0" y="19347"/>
                  </a:moveTo>
                  <a:lnTo>
                    <a:pt x="10418" y="25598"/>
                  </a:lnTo>
                  <a:lnTo>
                    <a:pt x="40183" y="3572"/>
                  </a:lnTo>
                  <a:lnTo>
                    <a:pt x="55767" y="25645"/>
                  </a:lnTo>
                  <a:lnTo>
                    <a:pt x="66675" y="11311"/>
                  </a:lnTo>
                  <a:lnTo>
                    <a:pt x="77645" y="23859"/>
                  </a:lnTo>
                  <a:lnTo>
                    <a:pt x="140196" y="10715"/>
                  </a:lnTo>
                  <a:lnTo>
                    <a:pt x="161732" y="27431"/>
                  </a:lnTo>
                  <a:lnTo>
                    <a:pt x="181868" y="12204"/>
                  </a:lnTo>
                  <a:lnTo>
                    <a:pt x="197048" y="25003"/>
                  </a:lnTo>
                  <a:lnTo>
                    <a:pt x="224687" y="3768"/>
                  </a:lnTo>
                  <a:lnTo>
                    <a:pt x="240760" y="25645"/>
                  </a:lnTo>
                  <a:lnTo>
                    <a:pt x="292596" y="4167"/>
                  </a:lnTo>
                  <a:lnTo>
                    <a:pt x="308179" y="25050"/>
                  </a:lnTo>
                  <a:lnTo>
                    <a:pt x="369689" y="0"/>
                  </a:lnTo>
                </a:path>
              </a:pathLst>
            </a:custGeom>
            <a:noFill/>
            <a:ln w="38100" cap="flat" cmpd="sng">
              <a:solidFill>
                <a:schemeClr val="dk2"/>
              </a:solidFill>
              <a:prstDash val="solid"/>
              <a:round/>
              <a:headEnd type="none" w="med" len="med"/>
              <a:tailEnd type="none" w="med" len="med"/>
            </a:ln>
          </p:spPr>
        </p:sp>
      </p:grpSp>
      <p:sp>
        <p:nvSpPr>
          <p:cNvPr id="504" name="Google Shape;504;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5"/>
        <p:cNvGrpSpPr/>
        <p:nvPr/>
      </p:nvGrpSpPr>
      <p:grpSpPr>
        <a:xfrm>
          <a:off x="0" y="0"/>
          <a:ext cx="0" cy="0"/>
          <a:chOff x="0" y="0"/>
          <a:chExt cx="0" cy="0"/>
        </a:xfrm>
      </p:grpSpPr>
      <p:sp>
        <p:nvSpPr>
          <p:cNvPr id="506" name="Google Shape;50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7"/>
        <p:cNvGrpSpPr/>
        <p:nvPr/>
      </p:nvGrpSpPr>
      <p:grpSpPr>
        <a:xfrm>
          <a:off x="0" y="0"/>
          <a:ext cx="0" cy="0"/>
          <a:chOff x="0" y="0"/>
          <a:chExt cx="0" cy="0"/>
        </a:xfrm>
      </p:grpSpPr>
      <p:sp>
        <p:nvSpPr>
          <p:cNvPr id="508" name="Google Shape;5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09" name="Google Shape;509;p13"/>
          <p:cNvSpPr txBox="1">
            <a:spLocks noGrp="1"/>
          </p:cNvSpPr>
          <p:nvPr>
            <p:ph type="title" idx="2" hasCustomPrompt="1"/>
          </p:nvPr>
        </p:nvSpPr>
        <p:spPr>
          <a:xfrm>
            <a:off x="1479675" y="1516400"/>
            <a:ext cx="944400" cy="398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10" name="Google Shape;510;p13"/>
          <p:cNvSpPr txBox="1">
            <a:spLocks noGrp="1"/>
          </p:cNvSpPr>
          <p:nvPr>
            <p:ph type="title" idx="3" hasCustomPrompt="1"/>
          </p:nvPr>
        </p:nvSpPr>
        <p:spPr>
          <a:xfrm>
            <a:off x="1479675" y="2916100"/>
            <a:ext cx="944400" cy="398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11" name="Google Shape;511;p13"/>
          <p:cNvSpPr txBox="1">
            <a:spLocks noGrp="1"/>
          </p:cNvSpPr>
          <p:nvPr>
            <p:ph type="title" idx="4" hasCustomPrompt="1"/>
          </p:nvPr>
        </p:nvSpPr>
        <p:spPr>
          <a:xfrm>
            <a:off x="4099861" y="1516400"/>
            <a:ext cx="944400" cy="398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12" name="Google Shape;512;p13"/>
          <p:cNvSpPr txBox="1">
            <a:spLocks noGrp="1"/>
          </p:cNvSpPr>
          <p:nvPr>
            <p:ph type="title" idx="5" hasCustomPrompt="1"/>
          </p:nvPr>
        </p:nvSpPr>
        <p:spPr>
          <a:xfrm>
            <a:off x="4099861" y="2916100"/>
            <a:ext cx="944400" cy="398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13" name="Google Shape;513;p13"/>
          <p:cNvSpPr txBox="1">
            <a:spLocks noGrp="1"/>
          </p:cNvSpPr>
          <p:nvPr>
            <p:ph type="title" idx="6" hasCustomPrompt="1"/>
          </p:nvPr>
        </p:nvSpPr>
        <p:spPr>
          <a:xfrm>
            <a:off x="6720050" y="1516400"/>
            <a:ext cx="944400" cy="398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14" name="Google Shape;514;p13"/>
          <p:cNvSpPr txBox="1">
            <a:spLocks noGrp="1"/>
          </p:cNvSpPr>
          <p:nvPr>
            <p:ph type="title" idx="7" hasCustomPrompt="1"/>
          </p:nvPr>
        </p:nvSpPr>
        <p:spPr>
          <a:xfrm>
            <a:off x="6720050" y="2916100"/>
            <a:ext cx="944400" cy="398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15" name="Google Shape;515;p13"/>
          <p:cNvSpPr txBox="1">
            <a:spLocks noGrp="1"/>
          </p:cNvSpPr>
          <p:nvPr>
            <p:ph type="subTitle" idx="1"/>
          </p:nvPr>
        </p:nvSpPr>
        <p:spPr>
          <a:xfrm>
            <a:off x="720000" y="1991885"/>
            <a:ext cx="2463600" cy="44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16" name="Google Shape;516;p13"/>
          <p:cNvSpPr txBox="1">
            <a:spLocks noGrp="1"/>
          </p:cNvSpPr>
          <p:nvPr>
            <p:ph type="subTitle" idx="8"/>
          </p:nvPr>
        </p:nvSpPr>
        <p:spPr>
          <a:xfrm>
            <a:off x="3340186" y="1991885"/>
            <a:ext cx="2463600" cy="44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17" name="Google Shape;517;p13"/>
          <p:cNvSpPr txBox="1">
            <a:spLocks noGrp="1"/>
          </p:cNvSpPr>
          <p:nvPr>
            <p:ph type="subTitle" idx="9"/>
          </p:nvPr>
        </p:nvSpPr>
        <p:spPr>
          <a:xfrm>
            <a:off x="5960371" y="1991885"/>
            <a:ext cx="2463600" cy="44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18" name="Google Shape;518;p13"/>
          <p:cNvSpPr txBox="1">
            <a:spLocks noGrp="1"/>
          </p:cNvSpPr>
          <p:nvPr>
            <p:ph type="subTitle" idx="13"/>
          </p:nvPr>
        </p:nvSpPr>
        <p:spPr>
          <a:xfrm>
            <a:off x="720000" y="3391600"/>
            <a:ext cx="2463600" cy="44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19" name="Google Shape;519;p13"/>
          <p:cNvSpPr txBox="1">
            <a:spLocks noGrp="1"/>
          </p:cNvSpPr>
          <p:nvPr>
            <p:ph type="subTitle" idx="14"/>
          </p:nvPr>
        </p:nvSpPr>
        <p:spPr>
          <a:xfrm>
            <a:off x="3340185" y="3391600"/>
            <a:ext cx="2463600" cy="44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20" name="Google Shape;520;p13"/>
          <p:cNvSpPr txBox="1">
            <a:spLocks noGrp="1"/>
          </p:cNvSpPr>
          <p:nvPr>
            <p:ph type="subTitle" idx="15"/>
          </p:nvPr>
        </p:nvSpPr>
        <p:spPr>
          <a:xfrm>
            <a:off x="5960371" y="3391600"/>
            <a:ext cx="2463600" cy="44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nSpc>
                <a:spcPct val="100000"/>
              </a:lnSpc>
              <a:spcBef>
                <a:spcPts val="0"/>
              </a:spcBef>
              <a:spcAft>
                <a:spcPts val="0"/>
              </a:spcAft>
              <a:buSzPts val="2400"/>
              <a:buFont typeface="Raleway"/>
              <a:buNone/>
              <a:defRPr sz="2400" b="1">
                <a:latin typeface="Raleway"/>
                <a:ea typeface="Raleway"/>
                <a:cs typeface="Raleway"/>
                <a:sym typeface="Raleway"/>
              </a:defRPr>
            </a:lvl2pPr>
            <a:lvl3pPr lvl="2">
              <a:lnSpc>
                <a:spcPct val="100000"/>
              </a:lnSpc>
              <a:spcBef>
                <a:spcPts val="0"/>
              </a:spcBef>
              <a:spcAft>
                <a:spcPts val="0"/>
              </a:spcAft>
              <a:buSzPts val="2400"/>
              <a:buFont typeface="Raleway"/>
              <a:buNone/>
              <a:defRPr sz="2400" b="1">
                <a:latin typeface="Raleway"/>
                <a:ea typeface="Raleway"/>
                <a:cs typeface="Raleway"/>
                <a:sym typeface="Raleway"/>
              </a:defRPr>
            </a:lvl3pPr>
            <a:lvl4pPr lvl="3">
              <a:lnSpc>
                <a:spcPct val="100000"/>
              </a:lnSpc>
              <a:spcBef>
                <a:spcPts val="0"/>
              </a:spcBef>
              <a:spcAft>
                <a:spcPts val="0"/>
              </a:spcAft>
              <a:buSzPts val="2400"/>
              <a:buFont typeface="Raleway"/>
              <a:buNone/>
              <a:defRPr sz="2400" b="1">
                <a:latin typeface="Raleway"/>
                <a:ea typeface="Raleway"/>
                <a:cs typeface="Raleway"/>
                <a:sym typeface="Raleway"/>
              </a:defRPr>
            </a:lvl4pPr>
            <a:lvl5pPr lvl="4">
              <a:lnSpc>
                <a:spcPct val="100000"/>
              </a:lnSpc>
              <a:spcBef>
                <a:spcPts val="0"/>
              </a:spcBef>
              <a:spcAft>
                <a:spcPts val="0"/>
              </a:spcAft>
              <a:buSzPts val="2400"/>
              <a:buFont typeface="Raleway"/>
              <a:buNone/>
              <a:defRPr sz="2400" b="1">
                <a:latin typeface="Raleway"/>
                <a:ea typeface="Raleway"/>
                <a:cs typeface="Raleway"/>
                <a:sym typeface="Raleway"/>
              </a:defRPr>
            </a:lvl5pPr>
            <a:lvl6pPr lvl="5">
              <a:lnSpc>
                <a:spcPct val="100000"/>
              </a:lnSpc>
              <a:spcBef>
                <a:spcPts val="0"/>
              </a:spcBef>
              <a:spcAft>
                <a:spcPts val="0"/>
              </a:spcAft>
              <a:buSzPts val="2400"/>
              <a:buFont typeface="Raleway"/>
              <a:buNone/>
              <a:defRPr sz="2400" b="1">
                <a:latin typeface="Raleway"/>
                <a:ea typeface="Raleway"/>
                <a:cs typeface="Raleway"/>
                <a:sym typeface="Raleway"/>
              </a:defRPr>
            </a:lvl6pPr>
            <a:lvl7pPr lvl="6">
              <a:lnSpc>
                <a:spcPct val="100000"/>
              </a:lnSpc>
              <a:spcBef>
                <a:spcPts val="0"/>
              </a:spcBef>
              <a:spcAft>
                <a:spcPts val="0"/>
              </a:spcAft>
              <a:buSzPts val="2400"/>
              <a:buFont typeface="Raleway"/>
              <a:buNone/>
              <a:defRPr sz="2400" b="1">
                <a:latin typeface="Raleway"/>
                <a:ea typeface="Raleway"/>
                <a:cs typeface="Raleway"/>
                <a:sym typeface="Raleway"/>
              </a:defRPr>
            </a:lvl7pPr>
            <a:lvl8pPr lvl="7">
              <a:lnSpc>
                <a:spcPct val="100000"/>
              </a:lnSpc>
              <a:spcBef>
                <a:spcPts val="0"/>
              </a:spcBef>
              <a:spcAft>
                <a:spcPts val="0"/>
              </a:spcAft>
              <a:buSzPts val="2400"/>
              <a:buFont typeface="Raleway"/>
              <a:buNone/>
              <a:defRPr sz="2400" b="1">
                <a:latin typeface="Raleway"/>
                <a:ea typeface="Raleway"/>
                <a:cs typeface="Raleway"/>
                <a:sym typeface="Raleway"/>
              </a:defRPr>
            </a:lvl8pPr>
            <a:lvl9pPr lvl="8">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521" name="Google Shape;521;p13"/>
          <p:cNvGrpSpPr/>
          <p:nvPr/>
        </p:nvGrpSpPr>
        <p:grpSpPr>
          <a:xfrm>
            <a:off x="-8775" y="4246350"/>
            <a:ext cx="9198600" cy="818671"/>
            <a:chOff x="-8775" y="4246350"/>
            <a:chExt cx="9198600" cy="818671"/>
          </a:xfrm>
        </p:grpSpPr>
        <p:grpSp>
          <p:nvGrpSpPr>
            <p:cNvPr id="522" name="Google Shape;522;p13"/>
            <p:cNvGrpSpPr/>
            <p:nvPr/>
          </p:nvGrpSpPr>
          <p:grpSpPr>
            <a:xfrm flipH="1">
              <a:off x="-58" y="4267697"/>
              <a:ext cx="9144241" cy="693944"/>
              <a:chOff x="3813375" y="4666275"/>
              <a:chExt cx="3441825" cy="445150"/>
            </a:xfrm>
          </p:grpSpPr>
          <p:sp>
            <p:nvSpPr>
              <p:cNvPr id="523" name="Google Shape;523;p13"/>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13"/>
            <p:cNvSpPr/>
            <p:nvPr/>
          </p:nvSpPr>
          <p:spPr>
            <a:xfrm>
              <a:off x="-8775" y="4246350"/>
              <a:ext cx="9198600" cy="623175"/>
            </a:xfrm>
            <a:custGeom>
              <a:avLst/>
              <a:gdLst/>
              <a:ahLst/>
              <a:cxnLst/>
              <a:rect l="l" t="t" r="r" b="b"/>
              <a:pathLst>
                <a:path w="367944" h="24927" extrusionOk="0">
                  <a:moveTo>
                    <a:pt x="0" y="19661"/>
                  </a:moveTo>
                  <a:lnTo>
                    <a:pt x="30194" y="24927"/>
                  </a:lnTo>
                  <a:lnTo>
                    <a:pt x="76538" y="8426"/>
                  </a:lnTo>
                  <a:lnTo>
                    <a:pt x="108136" y="24927"/>
                  </a:lnTo>
                  <a:lnTo>
                    <a:pt x="167822" y="2458"/>
                  </a:lnTo>
                  <a:lnTo>
                    <a:pt x="207495" y="24927"/>
                  </a:lnTo>
                  <a:lnTo>
                    <a:pt x="225401" y="13693"/>
                  </a:lnTo>
                  <a:lnTo>
                    <a:pt x="242956" y="23874"/>
                  </a:lnTo>
                  <a:lnTo>
                    <a:pt x="293513" y="0"/>
                  </a:lnTo>
                  <a:lnTo>
                    <a:pt x="346879" y="24927"/>
                  </a:lnTo>
                  <a:lnTo>
                    <a:pt x="367944" y="16852"/>
                  </a:lnTo>
                </a:path>
              </a:pathLst>
            </a:custGeom>
            <a:noFill/>
            <a:ln w="28575" cap="flat" cmpd="sng">
              <a:solidFill>
                <a:schemeClr val="dk2"/>
              </a:solidFill>
              <a:prstDash val="solid"/>
              <a:round/>
              <a:headEnd type="none" w="med" len="med"/>
              <a:tailEnd type="none" w="med" len="med"/>
            </a:ln>
          </p:spPr>
        </p:sp>
        <p:grpSp>
          <p:nvGrpSpPr>
            <p:cNvPr id="594" name="Google Shape;594;p13"/>
            <p:cNvGrpSpPr/>
            <p:nvPr/>
          </p:nvGrpSpPr>
          <p:grpSpPr>
            <a:xfrm>
              <a:off x="-1" y="4935256"/>
              <a:ext cx="9144134" cy="129765"/>
              <a:chOff x="237925" y="603400"/>
              <a:chExt cx="3162200" cy="44875"/>
            </a:xfrm>
          </p:grpSpPr>
          <p:sp>
            <p:nvSpPr>
              <p:cNvPr id="595" name="Google Shape;595;p13"/>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 name="Google Shape;597;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98"/>
        <p:cNvGrpSpPr/>
        <p:nvPr/>
      </p:nvGrpSpPr>
      <p:grpSpPr>
        <a:xfrm>
          <a:off x="0" y="0"/>
          <a:ext cx="0" cy="0"/>
          <a:chOff x="0" y="0"/>
          <a:chExt cx="0" cy="0"/>
        </a:xfrm>
      </p:grpSpPr>
      <p:sp>
        <p:nvSpPr>
          <p:cNvPr id="599" name="Google Shape;59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600" name="Google Shape;600;p14"/>
          <p:cNvGrpSpPr/>
          <p:nvPr/>
        </p:nvGrpSpPr>
        <p:grpSpPr>
          <a:xfrm>
            <a:off x="-3270" y="4603999"/>
            <a:ext cx="9150543" cy="331058"/>
            <a:chOff x="-3270" y="4603999"/>
            <a:chExt cx="9150543" cy="331058"/>
          </a:xfrm>
        </p:grpSpPr>
        <p:sp>
          <p:nvSpPr>
            <p:cNvPr id="601" name="Google Shape;601;p14"/>
            <p:cNvSpPr/>
            <p:nvPr/>
          </p:nvSpPr>
          <p:spPr>
            <a:xfrm>
              <a:off x="3678582" y="4697909"/>
              <a:ext cx="85283" cy="237129"/>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3819194" y="4803775"/>
              <a:ext cx="67018" cy="131263"/>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3953362" y="4844920"/>
              <a:ext cx="61704" cy="90118"/>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4082217" y="4739966"/>
              <a:ext cx="67018" cy="195073"/>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4213728" y="4815879"/>
              <a:ext cx="67084" cy="119159"/>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4345240" y="4831590"/>
              <a:ext cx="67084" cy="103449"/>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4475888"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4604743" y="4740877"/>
              <a:ext cx="74258" cy="194161"/>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4734461" y="4603999"/>
              <a:ext cx="77844" cy="331039"/>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4869626" y="4773469"/>
              <a:ext cx="70671" cy="161569"/>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a:off x="4997551" y="4768635"/>
              <a:ext cx="77778" cy="166403"/>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a:off x="5130922"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5265091" y="4749262"/>
              <a:ext cx="68878" cy="185776"/>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2109277" y="4803738"/>
              <a:ext cx="67084" cy="13130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2243578"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2372433"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2503945" y="4815842"/>
              <a:ext cx="67018" cy="119197"/>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2635456"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2766105"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2894959" y="4740877"/>
              <a:ext cx="74191" cy="194161"/>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3024611" y="4604036"/>
              <a:ext cx="77911" cy="331002"/>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3159842"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287701" y="4768673"/>
              <a:ext cx="77844" cy="166366"/>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421139"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555307" y="4749262"/>
              <a:ext cx="68745" cy="185776"/>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5520011"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5660622" y="4803738"/>
              <a:ext cx="67018" cy="13130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5794790"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5923645"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6055157"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6186668"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5396602" y="4749262"/>
              <a:ext cx="68878" cy="185776"/>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780486"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3270"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126515" y="4603999"/>
              <a:ext cx="77778" cy="331039"/>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261613" y="4773469"/>
              <a:ext cx="70671" cy="161569"/>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389605" y="4768635"/>
              <a:ext cx="77844" cy="166403"/>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522777" y="4855797"/>
              <a:ext cx="74390" cy="79241"/>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657078" y="4749262"/>
              <a:ext cx="68878" cy="185776"/>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6572236"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6712847" y="4803775"/>
              <a:ext cx="67018" cy="131282"/>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6847016"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6975871"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7107249" y="4815879"/>
              <a:ext cx="67084" cy="119159"/>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7238894"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7369542" y="4763169"/>
              <a:ext cx="68745" cy="171869"/>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7498397"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7628115" y="4603999"/>
              <a:ext cx="77844" cy="331039"/>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7763280"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891138" y="4768635"/>
              <a:ext cx="77844" cy="166403"/>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8024443" y="4855797"/>
              <a:ext cx="74258" cy="79241"/>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8158611" y="4749262"/>
              <a:ext cx="68878" cy="185776"/>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6314659" y="4855797"/>
              <a:ext cx="74258" cy="79241"/>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6448828" y="4749262"/>
              <a:ext cx="68878" cy="185776"/>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8413531" y="4697909"/>
              <a:ext cx="85283" cy="237129"/>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8554143"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8688444"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8817166" y="4739966"/>
              <a:ext cx="67084" cy="195073"/>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a:off x="8948677" y="4815842"/>
              <a:ext cx="67084" cy="119197"/>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9080189" y="4831590"/>
              <a:ext cx="67084" cy="103449"/>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290256" y="4749262"/>
              <a:ext cx="68745" cy="185776"/>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920965"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1055266"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1184121"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1315632"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1447144" y="4831590"/>
              <a:ext cx="67084" cy="103449"/>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1577792" y="4763169"/>
              <a:ext cx="68878" cy="171869"/>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1706647" y="4740877"/>
              <a:ext cx="74258" cy="194161"/>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1836365" y="4603999"/>
              <a:ext cx="77844" cy="331039"/>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1971530"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14"/>
          <p:cNvGrpSpPr/>
          <p:nvPr/>
        </p:nvGrpSpPr>
        <p:grpSpPr>
          <a:xfrm>
            <a:off x="-1" y="4935256"/>
            <a:ext cx="9144134" cy="129765"/>
            <a:chOff x="237925" y="603400"/>
            <a:chExt cx="3162200" cy="44875"/>
          </a:xfrm>
        </p:grpSpPr>
        <p:sp>
          <p:nvSpPr>
            <p:cNvPr id="672" name="Google Shape;672;p14"/>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14"/>
          <p:cNvSpPr/>
          <p:nvPr/>
        </p:nvSpPr>
        <p:spPr>
          <a:xfrm>
            <a:off x="-29650" y="4506125"/>
            <a:ext cx="9227350" cy="349750"/>
          </a:xfrm>
          <a:custGeom>
            <a:avLst/>
            <a:gdLst/>
            <a:ahLst/>
            <a:cxnLst/>
            <a:rect l="l" t="t" r="r" b="b"/>
            <a:pathLst>
              <a:path w="369094" h="13990" extrusionOk="0">
                <a:moveTo>
                  <a:pt x="0" y="0"/>
                </a:moveTo>
                <a:lnTo>
                  <a:pt x="23217" y="13990"/>
                </a:lnTo>
                <a:lnTo>
                  <a:pt x="76200" y="3274"/>
                </a:lnTo>
                <a:lnTo>
                  <a:pt x="92049" y="13759"/>
                </a:lnTo>
                <a:lnTo>
                  <a:pt x="123749" y="3193"/>
                </a:lnTo>
                <a:lnTo>
                  <a:pt x="139525" y="13759"/>
                </a:lnTo>
                <a:lnTo>
                  <a:pt x="150092" y="7211"/>
                </a:lnTo>
                <a:lnTo>
                  <a:pt x="161403" y="13908"/>
                </a:lnTo>
                <a:lnTo>
                  <a:pt x="192286" y="3274"/>
                </a:lnTo>
                <a:lnTo>
                  <a:pt x="234851" y="13990"/>
                </a:lnTo>
                <a:lnTo>
                  <a:pt x="265731" y="6765"/>
                </a:lnTo>
                <a:lnTo>
                  <a:pt x="292298" y="13394"/>
                </a:lnTo>
                <a:lnTo>
                  <a:pt x="307701" y="3639"/>
                </a:lnTo>
                <a:lnTo>
                  <a:pt x="329728" y="10634"/>
                </a:lnTo>
                <a:lnTo>
                  <a:pt x="342007" y="6846"/>
                </a:lnTo>
                <a:lnTo>
                  <a:pt x="369094" y="13990"/>
                </a:lnTo>
              </a:path>
            </a:pathLst>
          </a:custGeom>
          <a:noFill/>
          <a:ln w="28575" cap="flat" cmpd="sng">
            <a:solidFill>
              <a:schemeClr val="dk2"/>
            </a:solidFill>
            <a:prstDash val="solid"/>
            <a:round/>
            <a:headEnd type="none" w="med" len="med"/>
            <a:tailEnd type="none" w="med" len="med"/>
          </a:ln>
        </p:spPr>
      </p:sp>
      <p:sp>
        <p:nvSpPr>
          <p:cNvPr id="675" name="Google Shape;67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76"/>
        <p:cNvGrpSpPr/>
        <p:nvPr/>
      </p:nvGrpSpPr>
      <p:grpSpPr>
        <a:xfrm>
          <a:off x="0" y="0"/>
          <a:ext cx="0" cy="0"/>
          <a:chOff x="0" y="0"/>
          <a:chExt cx="0" cy="0"/>
        </a:xfrm>
      </p:grpSpPr>
      <p:sp>
        <p:nvSpPr>
          <p:cNvPr id="677" name="Google Shape;67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678" name="Google Shape;678;p15"/>
          <p:cNvGrpSpPr/>
          <p:nvPr/>
        </p:nvGrpSpPr>
        <p:grpSpPr>
          <a:xfrm flipH="1">
            <a:off x="-3270" y="4603999"/>
            <a:ext cx="9150543" cy="331058"/>
            <a:chOff x="-3270" y="4603999"/>
            <a:chExt cx="9150543" cy="331058"/>
          </a:xfrm>
        </p:grpSpPr>
        <p:sp>
          <p:nvSpPr>
            <p:cNvPr id="679" name="Google Shape;679;p15"/>
            <p:cNvSpPr/>
            <p:nvPr/>
          </p:nvSpPr>
          <p:spPr>
            <a:xfrm>
              <a:off x="3678582" y="4697909"/>
              <a:ext cx="85283" cy="237129"/>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3819194" y="4803775"/>
              <a:ext cx="67018" cy="131263"/>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3953362" y="4844920"/>
              <a:ext cx="61704" cy="90118"/>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4082217" y="4739966"/>
              <a:ext cx="67018" cy="195073"/>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5"/>
            <p:cNvSpPr/>
            <p:nvPr/>
          </p:nvSpPr>
          <p:spPr>
            <a:xfrm>
              <a:off x="4213728" y="4815879"/>
              <a:ext cx="67084" cy="119159"/>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5"/>
            <p:cNvSpPr/>
            <p:nvPr/>
          </p:nvSpPr>
          <p:spPr>
            <a:xfrm>
              <a:off x="4345240" y="4831590"/>
              <a:ext cx="67084" cy="103449"/>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a:off x="4475888"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a:off x="4604743" y="4740877"/>
              <a:ext cx="74258" cy="194161"/>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a:off x="4734461" y="4603999"/>
              <a:ext cx="77844" cy="331039"/>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a:off x="4869626" y="4773469"/>
              <a:ext cx="70671" cy="161569"/>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a:off x="4997551" y="4768635"/>
              <a:ext cx="77778" cy="166403"/>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5"/>
            <p:cNvSpPr/>
            <p:nvPr/>
          </p:nvSpPr>
          <p:spPr>
            <a:xfrm>
              <a:off x="5130922"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5"/>
            <p:cNvSpPr/>
            <p:nvPr/>
          </p:nvSpPr>
          <p:spPr>
            <a:xfrm>
              <a:off x="5265091" y="4749262"/>
              <a:ext cx="68878" cy="185776"/>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2109277" y="4803738"/>
              <a:ext cx="67084" cy="13130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2243578"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5"/>
            <p:cNvSpPr/>
            <p:nvPr/>
          </p:nvSpPr>
          <p:spPr>
            <a:xfrm>
              <a:off x="2372433"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2503945" y="4815842"/>
              <a:ext cx="67018" cy="119197"/>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2635456"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2766105"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2894959" y="4740877"/>
              <a:ext cx="74191" cy="194161"/>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3024611" y="4604036"/>
              <a:ext cx="77911" cy="331002"/>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3159842"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3287701" y="4768673"/>
              <a:ext cx="77844" cy="166366"/>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a:off x="3421139"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5"/>
            <p:cNvSpPr/>
            <p:nvPr/>
          </p:nvSpPr>
          <p:spPr>
            <a:xfrm>
              <a:off x="3555307" y="4749262"/>
              <a:ext cx="68745" cy="185776"/>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5520011"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5660622" y="4803738"/>
              <a:ext cx="67018" cy="13130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5794790"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a:off x="5923645"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a:off x="6055157"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6186668"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396602" y="4749262"/>
              <a:ext cx="68878" cy="185776"/>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a:off x="780486"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a:off x="-3270"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a:off x="126515" y="4603999"/>
              <a:ext cx="77778" cy="331039"/>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5"/>
            <p:cNvSpPr/>
            <p:nvPr/>
          </p:nvSpPr>
          <p:spPr>
            <a:xfrm>
              <a:off x="261613" y="4773469"/>
              <a:ext cx="70671" cy="161569"/>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
            <p:cNvSpPr/>
            <p:nvPr/>
          </p:nvSpPr>
          <p:spPr>
            <a:xfrm>
              <a:off x="389605" y="4768635"/>
              <a:ext cx="77844" cy="166403"/>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5"/>
            <p:cNvSpPr/>
            <p:nvPr/>
          </p:nvSpPr>
          <p:spPr>
            <a:xfrm>
              <a:off x="522777" y="4855797"/>
              <a:ext cx="74390" cy="79241"/>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657078" y="4749262"/>
              <a:ext cx="68878" cy="185776"/>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6572236"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6712847" y="4803775"/>
              <a:ext cx="67018" cy="131282"/>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6847016"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6975871"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5"/>
            <p:cNvSpPr/>
            <p:nvPr/>
          </p:nvSpPr>
          <p:spPr>
            <a:xfrm>
              <a:off x="7107249" y="4815879"/>
              <a:ext cx="67084" cy="119159"/>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5"/>
            <p:cNvSpPr/>
            <p:nvPr/>
          </p:nvSpPr>
          <p:spPr>
            <a:xfrm>
              <a:off x="7238894"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
            <p:cNvSpPr/>
            <p:nvPr/>
          </p:nvSpPr>
          <p:spPr>
            <a:xfrm>
              <a:off x="7369542" y="4763169"/>
              <a:ext cx="68745" cy="171869"/>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7498397"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7628115" y="4603999"/>
              <a:ext cx="77844" cy="331039"/>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7763280"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7891138" y="4768635"/>
              <a:ext cx="77844" cy="166403"/>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8024443" y="4855797"/>
              <a:ext cx="74258" cy="79241"/>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8158611" y="4749262"/>
              <a:ext cx="68878" cy="185776"/>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6314659" y="4855797"/>
              <a:ext cx="74258" cy="79241"/>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6448828" y="4749262"/>
              <a:ext cx="68878" cy="185776"/>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8413531" y="4697909"/>
              <a:ext cx="85283" cy="237129"/>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8554143"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8688444"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8817166" y="4739966"/>
              <a:ext cx="67084" cy="195073"/>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8948677" y="4815842"/>
              <a:ext cx="67084" cy="119197"/>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9080189" y="4831590"/>
              <a:ext cx="67084" cy="103449"/>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8290256" y="4749262"/>
              <a:ext cx="68745" cy="185776"/>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920965"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1055266"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1184121"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1315632"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1447144" y="4831590"/>
              <a:ext cx="67084" cy="103449"/>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1577792" y="4763169"/>
              <a:ext cx="68878" cy="171869"/>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1706647" y="4740877"/>
              <a:ext cx="74258" cy="194161"/>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p:nvPr/>
          </p:nvSpPr>
          <p:spPr>
            <a:xfrm>
              <a:off x="1836365" y="4603999"/>
              <a:ext cx="77844" cy="331039"/>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
            <p:cNvSpPr/>
            <p:nvPr/>
          </p:nvSpPr>
          <p:spPr>
            <a:xfrm>
              <a:off x="1971530"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15"/>
          <p:cNvGrpSpPr/>
          <p:nvPr/>
        </p:nvGrpSpPr>
        <p:grpSpPr>
          <a:xfrm>
            <a:off x="-1" y="4935256"/>
            <a:ext cx="9144134" cy="129765"/>
            <a:chOff x="237925" y="603400"/>
            <a:chExt cx="3162200" cy="44875"/>
          </a:xfrm>
        </p:grpSpPr>
        <p:sp>
          <p:nvSpPr>
            <p:cNvPr id="750" name="Google Shape;750;p15"/>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15"/>
          <p:cNvSpPr/>
          <p:nvPr/>
        </p:nvSpPr>
        <p:spPr>
          <a:xfrm>
            <a:off x="-37150" y="4584250"/>
            <a:ext cx="9257175" cy="290225"/>
          </a:xfrm>
          <a:custGeom>
            <a:avLst/>
            <a:gdLst/>
            <a:ahLst/>
            <a:cxnLst/>
            <a:rect l="l" t="t" r="r" b="b"/>
            <a:pathLst>
              <a:path w="370287" h="11609" extrusionOk="0">
                <a:moveTo>
                  <a:pt x="0" y="10710"/>
                </a:moveTo>
                <a:lnTo>
                  <a:pt x="28280" y="4167"/>
                </a:lnTo>
                <a:lnTo>
                  <a:pt x="45095" y="10710"/>
                </a:lnTo>
                <a:lnTo>
                  <a:pt x="60871" y="441"/>
                </a:lnTo>
                <a:lnTo>
                  <a:pt x="76795" y="10115"/>
                </a:lnTo>
                <a:lnTo>
                  <a:pt x="103289" y="4465"/>
                </a:lnTo>
                <a:lnTo>
                  <a:pt x="134543" y="9525"/>
                </a:lnTo>
                <a:lnTo>
                  <a:pt x="175620" y="893"/>
                </a:lnTo>
                <a:lnTo>
                  <a:pt x="196753" y="9823"/>
                </a:lnTo>
                <a:lnTo>
                  <a:pt x="244378" y="1488"/>
                </a:lnTo>
                <a:lnTo>
                  <a:pt x="263130" y="10716"/>
                </a:lnTo>
                <a:lnTo>
                  <a:pt x="293194" y="893"/>
                </a:lnTo>
                <a:lnTo>
                  <a:pt x="309565" y="11609"/>
                </a:lnTo>
                <a:lnTo>
                  <a:pt x="335163" y="5060"/>
                </a:lnTo>
                <a:lnTo>
                  <a:pt x="344612" y="10561"/>
                </a:lnTo>
                <a:lnTo>
                  <a:pt x="370287" y="0"/>
                </a:lnTo>
              </a:path>
            </a:pathLst>
          </a:custGeom>
          <a:noFill/>
          <a:ln w="28575" cap="flat" cmpd="sng">
            <a:solidFill>
              <a:schemeClr val="dk2"/>
            </a:solidFill>
            <a:prstDash val="solid"/>
            <a:round/>
            <a:headEnd type="none" w="med" len="med"/>
            <a:tailEnd type="none" w="med" len="med"/>
          </a:ln>
        </p:spPr>
      </p:sp>
      <p:sp>
        <p:nvSpPr>
          <p:cNvPr id="753" name="Google Shape;753;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754"/>
        <p:cNvGrpSpPr/>
        <p:nvPr/>
      </p:nvGrpSpPr>
      <p:grpSpPr>
        <a:xfrm>
          <a:off x="0" y="0"/>
          <a:ext cx="0" cy="0"/>
          <a:chOff x="0" y="0"/>
          <a:chExt cx="0" cy="0"/>
        </a:xfrm>
      </p:grpSpPr>
      <p:sp>
        <p:nvSpPr>
          <p:cNvPr id="755" name="Google Shape;75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56" name="Google Shape;756;p16"/>
          <p:cNvSpPr txBox="1">
            <a:spLocks noGrp="1"/>
          </p:cNvSpPr>
          <p:nvPr>
            <p:ph type="body" idx="1"/>
          </p:nvPr>
        </p:nvSpPr>
        <p:spPr>
          <a:xfrm>
            <a:off x="1084800" y="1301850"/>
            <a:ext cx="6974400" cy="2799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Work Sans Light"/>
              <a:buChar char="●"/>
              <a:defRPr/>
            </a:lvl1pPr>
            <a:lvl2pPr marL="914400" lvl="1" indent="-304800">
              <a:lnSpc>
                <a:spcPct val="100000"/>
              </a:lnSpc>
              <a:spcBef>
                <a:spcPts val="0"/>
              </a:spcBef>
              <a:spcAft>
                <a:spcPts val="0"/>
              </a:spcAft>
              <a:buSzPts val="1200"/>
              <a:buFont typeface="Nunito Light"/>
              <a:buChar char="○"/>
              <a:defRPr/>
            </a:lvl2pPr>
            <a:lvl3pPr marL="1371600" lvl="2" indent="-304800">
              <a:lnSpc>
                <a:spcPct val="100000"/>
              </a:lnSpc>
              <a:spcBef>
                <a:spcPts val="0"/>
              </a:spcBef>
              <a:spcAft>
                <a:spcPts val="0"/>
              </a:spcAft>
              <a:buSzPts val="1200"/>
              <a:buFont typeface="Nunito Light"/>
              <a:buChar char="■"/>
              <a:defRPr/>
            </a:lvl3pPr>
            <a:lvl4pPr marL="1828800" lvl="3" indent="-304800">
              <a:lnSpc>
                <a:spcPct val="100000"/>
              </a:lnSpc>
              <a:spcBef>
                <a:spcPts val="0"/>
              </a:spcBef>
              <a:spcAft>
                <a:spcPts val="0"/>
              </a:spcAft>
              <a:buSzPts val="1200"/>
              <a:buFont typeface="Nunito Light"/>
              <a:buChar char="●"/>
              <a:defRPr/>
            </a:lvl4pPr>
            <a:lvl5pPr marL="2286000" lvl="4" indent="-304800">
              <a:lnSpc>
                <a:spcPct val="100000"/>
              </a:lnSpc>
              <a:spcBef>
                <a:spcPts val="0"/>
              </a:spcBef>
              <a:spcAft>
                <a:spcPts val="0"/>
              </a:spcAft>
              <a:buSzPts val="1200"/>
              <a:buFont typeface="Nunito Light"/>
              <a:buChar char="○"/>
              <a:defRPr/>
            </a:lvl5pPr>
            <a:lvl6pPr marL="2743200" lvl="5" indent="-304800">
              <a:lnSpc>
                <a:spcPct val="100000"/>
              </a:lnSpc>
              <a:spcBef>
                <a:spcPts val="0"/>
              </a:spcBef>
              <a:spcAft>
                <a:spcPts val="0"/>
              </a:spcAft>
              <a:buSzPts val="1200"/>
              <a:buFont typeface="Nunito Light"/>
              <a:buChar char="■"/>
              <a:defRPr/>
            </a:lvl6pPr>
            <a:lvl7pPr marL="3200400" lvl="6" indent="-304800">
              <a:lnSpc>
                <a:spcPct val="100000"/>
              </a:lnSpc>
              <a:spcBef>
                <a:spcPts val="0"/>
              </a:spcBef>
              <a:spcAft>
                <a:spcPts val="0"/>
              </a:spcAft>
              <a:buSzPts val="1200"/>
              <a:buFont typeface="Nunito Light"/>
              <a:buChar char="●"/>
              <a:defRPr/>
            </a:lvl7pPr>
            <a:lvl8pPr marL="3657600" lvl="7" indent="-304800">
              <a:lnSpc>
                <a:spcPct val="100000"/>
              </a:lnSpc>
              <a:spcBef>
                <a:spcPts val="0"/>
              </a:spcBef>
              <a:spcAft>
                <a:spcPts val="0"/>
              </a:spcAft>
              <a:buSzPts val="1200"/>
              <a:buFont typeface="Nunito Light"/>
              <a:buChar char="○"/>
              <a:defRPr/>
            </a:lvl8pPr>
            <a:lvl9pPr marL="4114800" lvl="8" indent="-304800">
              <a:lnSpc>
                <a:spcPct val="100000"/>
              </a:lnSpc>
              <a:spcBef>
                <a:spcPts val="0"/>
              </a:spcBef>
              <a:spcAft>
                <a:spcPts val="0"/>
              </a:spcAft>
              <a:buSzPts val="1200"/>
              <a:buFont typeface="Nunito Light"/>
              <a:buChar char="■"/>
              <a:defRPr/>
            </a:lvl9pPr>
          </a:lstStyle>
          <a:p>
            <a:endParaRPr/>
          </a:p>
        </p:txBody>
      </p:sp>
      <p:grpSp>
        <p:nvGrpSpPr>
          <p:cNvPr id="757" name="Google Shape;757;p16"/>
          <p:cNvGrpSpPr/>
          <p:nvPr/>
        </p:nvGrpSpPr>
        <p:grpSpPr>
          <a:xfrm flipH="1">
            <a:off x="-3270" y="4582266"/>
            <a:ext cx="9150543" cy="352830"/>
            <a:chOff x="-3270" y="4582266"/>
            <a:chExt cx="9150543" cy="352830"/>
          </a:xfrm>
        </p:grpSpPr>
        <p:sp>
          <p:nvSpPr>
            <p:cNvPr id="758" name="Google Shape;758;p16"/>
            <p:cNvSpPr/>
            <p:nvPr/>
          </p:nvSpPr>
          <p:spPr>
            <a:xfrm>
              <a:off x="3678582" y="4697909"/>
              <a:ext cx="85283" cy="237129"/>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3819194" y="4803775"/>
              <a:ext cx="67018" cy="131263"/>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3953362" y="4844920"/>
              <a:ext cx="61704" cy="90118"/>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4082229" y="4815870"/>
              <a:ext cx="67000" cy="119163"/>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4213728" y="4815879"/>
              <a:ext cx="67084" cy="119159"/>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4345240" y="4831590"/>
              <a:ext cx="67084" cy="103449"/>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4475888"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4604743" y="4740877"/>
              <a:ext cx="74258" cy="194161"/>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4734454" y="4697897"/>
              <a:ext cx="77850" cy="237163"/>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4869626" y="4773469"/>
              <a:ext cx="70671" cy="161569"/>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4997551" y="4768635"/>
              <a:ext cx="77778" cy="166403"/>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5130922"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5265079" y="4604034"/>
              <a:ext cx="68901" cy="331035"/>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a:off x="2109277" y="4803738"/>
              <a:ext cx="67084" cy="13130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a:off x="2243578"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a:off x="2372433"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a:off x="2503945" y="4815842"/>
              <a:ext cx="67018" cy="119197"/>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a:off x="2635456"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a:off x="2766105"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a:off x="2894959" y="4740877"/>
              <a:ext cx="74191" cy="194161"/>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a:off x="3024611" y="4604036"/>
              <a:ext cx="77911" cy="331002"/>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a:off x="3159842"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a:off x="3287701" y="4768673"/>
              <a:ext cx="77844" cy="166366"/>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a:off x="3421139"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a:off x="3555307" y="4749262"/>
              <a:ext cx="68745" cy="185776"/>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a:off x="5520011"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a:off x="5660622" y="4803738"/>
              <a:ext cx="67018" cy="13130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a:off x="5794790"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a:off x="5923645"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a:off x="6055157"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a:off x="6186668"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a:off x="5396602" y="4749262"/>
              <a:ext cx="68878" cy="185776"/>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a:off x="780486"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a:off x="-3270"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a:off x="126515" y="4603999"/>
              <a:ext cx="77778" cy="331039"/>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a:off x="261613" y="4773469"/>
              <a:ext cx="70671" cy="161569"/>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a:off x="389605" y="4768635"/>
              <a:ext cx="77844" cy="166403"/>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a:off x="522777" y="4855797"/>
              <a:ext cx="74390" cy="79241"/>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a:off x="657078" y="4749262"/>
              <a:ext cx="68878" cy="185776"/>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a:off x="6572229" y="4831594"/>
              <a:ext cx="85299" cy="103435"/>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a:off x="6712847" y="4803775"/>
              <a:ext cx="67018" cy="131282"/>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a:off x="6847016"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a:off x="6975871"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a:off x="7107249" y="4815879"/>
              <a:ext cx="67084" cy="119159"/>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a:off x="7238894"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a:off x="7369542" y="4763169"/>
              <a:ext cx="68745" cy="171869"/>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a:off x="7498397"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a:off x="7628104" y="4697896"/>
              <a:ext cx="77850" cy="237163"/>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a:off x="7763280"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a:off x="7891138" y="4768635"/>
              <a:ext cx="77844" cy="166403"/>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a:off x="8024454" y="4582266"/>
              <a:ext cx="74249" cy="35283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a:off x="8158611" y="4749262"/>
              <a:ext cx="68878" cy="185776"/>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a:off x="6314659" y="4855797"/>
              <a:ext cx="74258" cy="79241"/>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a:off x="6448829" y="4855793"/>
              <a:ext cx="68875" cy="79262"/>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a:off x="8413531" y="4697909"/>
              <a:ext cx="85283" cy="237129"/>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a:off x="8554143"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a:off x="8688444"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a:off x="8817166" y="4739966"/>
              <a:ext cx="67084" cy="195073"/>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a:off x="8948677" y="4815842"/>
              <a:ext cx="67084" cy="119197"/>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a:off x="9080189" y="4831590"/>
              <a:ext cx="67084" cy="103449"/>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a:off x="8290256" y="4749262"/>
              <a:ext cx="68745" cy="185776"/>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a:off x="920965"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a:off x="1055266"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a:off x="1184121"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a:off x="1315632"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a:off x="1447144" y="4831590"/>
              <a:ext cx="67084" cy="103449"/>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a:off x="1577792" y="4763169"/>
              <a:ext cx="68878" cy="171869"/>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a:off x="1706654" y="4638031"/>
              <a:ext cx="74249" cy="29702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a:off x="1836354" y="4719871"/>
              <a:ext cx="77850" cy="215173"/>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6"/>
            <p:cNvSpPr/>
            <p:nvPr/>
          </p:nvSpPr>
          <p:spPr>
            <a:xfrm>
              <a:off x="1971530"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16"/>
          <p:cNvGrpSpPr/>
          <p:nvPr/>
        </p:nvGrpSpPr>
        <p:grpSpPr>
          <a:xfrm>
            <a:off x="-1" y="4935256"/>
            <a:ext cx="9144134" cy="129765"/>
            <a:chOff x="237925" y="603400"/>
            <a:chExt cx="3162200" cy="44875"/>
          </a:xfrm>
        </p:grpSpPr>
        <p:sp>
          <p:nvSpPr>
            <p:cNvPr id="829" name="Google Shape;829;p16"/>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16"/>
          <p:cNvSpPr/>
          <p:nvPr/>
        </p:nvSpPr>
        <p:spPr>
          <a:xfrm>
            <a:off x="-66850" y="4543325"/>
            <a:ext cx="9234775" cy="312550"/>
          </a:xfrm>
          <a:custGeom>
            <a:avLst/>
            <a:gdLst/>
            <a:ahLst/>
            <a:cxnLst/>
            <a:rect l="l" t="t" r="r" b="b"/>
            <a:pathLst>
              <a:path w="369391" h="12502" extrusionOk="0">
                <a:moveTo>
                  <a:pt x="0" y="12055"/>
                </a:moveTo>
                <a:lnTo>
                  <a:pt x="46285" y="1705"/>
                </a:lnTo>
                <a:lnTo>
                  <a:pt x="108644" y="12502"/>
                </a:lnTo>
                <a:lnTo>
                  <a:pt x="157162" y="2679"/>
                </a:lnTo>
                <a:lnTo>
                  <a:pt x="202704" y="10716"/>
                </a:lnTo>
                <a:lnTo>
                  <a:pt x="243780" y="0"/>
                </a:lnTo>
                <a:lnTo>
                  <a:pt x="281285" y="12502"/>
                </a:lnTo>
                <a:lnTo>
                  <a:pt x="299144" y="3870"/>
                </a:lnTo>
                <a:lnTo>
                  <a:pt x="314027" y="11906"/>
                </a:lnTo>
                <a:lnTo>
                  <a:pt x="369391" y="2679"/>
                </a:lnTo>
              </a:path>
            </a:pathLst>
          </a:custGeom>
          <a:noFill/>
          <a:ln w="28575" cap="flat" cmpd="sng">
            <a:solidFill>
              <a:schemeClr val="dk2"/>
            </a:solidFill>
            <a:prstDash val="solid"/>
            <a:round/>
            <a:headEnd type="none" w="med" len="med"/>
            <a:tailEnd type="none" w="med" len="med"/>
          </a:ln>
        </p:spPr>
      </p:sp>
      <p:sp>
        <p:nvSpPr>
          <p:cNvPr id="832" name="Google Shape;832;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33"/>
        <p:cNvGrpSpPr/>
        <p:nvPr/>
      </p:nvGrpSpPr>
      <p:grpSpPr>
        <a:xfrm>
          <a:off x="0" y="0"/>
          <a:ext cx="0" cy="0"/>
          <a:chOff x="0" y="0"/>
          <a:chExt cx="0" cy="0"/>
        </a:xfrm>
      </p:grpSpPr>
      <p:sp>
        <p:nvSpPr>
          <p:cNvPr id="834" name="Google Shape;83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835" name="Google Shape;835;p17"/>
          <p:cNvSpPr txBox="1">
            <a:spLocks noGrp="1"/>
          </p:cNvSpPr>
          <p:nvPr>
            <p:ph type="subTitle" idx="1"/>
          </p:nvPr>
        </p:nvSpPr>
        <p:spPr>
          <a:xfrm>
            <a:off x="720044" y="2652675"/>
            <a:ext cx="2305500" cy="174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36" name="Google Shape;836;p17"/>
          <p:cNvSpPr txBox="1">
            <a:spLocks noGrp="1"/>
          </p:cNvSpPr>
          <p:nvPr>
            <p:ph type="subTitle" idx="2"/>
          </p:nvPr>
        </p:nvSpPr>
        <p:spPr>
          <a:xfrm>
            <a:off x="3419250" y="2652675"/>
            <a:ext cx="2305500" cy="174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37" name="Google Shape;837;p17"/>
          <p:cNvSpPr txBox="1">
            <a:spLocks noGrp="1"/>
          </p:cNvSpPr>
          <p:nvPr>
            <p:ph type="subTitle" idx="3"/>
          </p:nvPr>
        </p:nvSpPr>
        <p:spPr>
          <a:xfrm>
            <a:off x="6118456" y="2652675"/>
            <a:ext cx="2305500" cy="174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38" name="Google Shape;838;p17"/>
          <p:cNvSpPr txBox="1">
            <a:spLocks noGrp="1"/>
          </p:cNvSpPr>
          <p:nvPr>
            <p:ph type="subTitle" idx="4"/>
          </p:nvPr>
        </p:nvSpPr>
        <p:spPr>
          <a:xfrm>
            <a:off x="720044" y="2235375"/>
            <a:ext cx="2305500" cy="417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39" name="Google Shape;839;p17"/>
          <p:cNvSpPr txBox="1">
            <a:spLocks noGrp="1"/>
          </p:cNvSpPr>
          <p:nvPr>
            <p:ph type="subTitle" idx="5"/>
          </p:nvPr>
        </p:nvSpPr>
        <p:spPr>
          <a:xfrm>
            <a:off x="3419250" y="2235375"/>
            <a:ext cx="2305500" cy="417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40" name="Google Shape;840;p17"/>
          <p:cNvSpPr txBox="1">
            <a:spLocks noGrp="1"/>
          </p:cNvSpPr>
          <p:nvPr>
            <p:ph type="subTitle" idx="6"/>
          </p:nvPr>
        </p:nvSpPr>
        <p:spPr>
          <a:xfrm>
            <a:off x="6118456" y="2235375"/>
            <a:ext cx="2305500" cy="417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841" name="Google Shape;841;p17"/>
          <p:cNvGrpSpPr/>
          <p:nvPr/>
        </p:nvGrpSpPr>
        <p:grpSpPr>
          <a:xfrm>
            <a:off x="-33375" y="4587975"/>
            <a:ext cx="9186425" cy="477046"/>
            <a:chOff x="-33375" y="4587975"/>
            <a:chExt cx="9186425" cy="477046"/>
          </a:xfrm>
        </p:grpSpPr>
        <p:grpSp>
          <p:nvGrpSpPr>
            <p:cNvPr id="842" name="Google Shape;842;p17"/>
            <p:cNvGrpSpPr/>
            <p:nvPr/>
          </p:nvGrpSpPr>
          <p:grpSpPr>
            <a:xfrm>
              <a:off x="-4786" y="4603999"/>
              <a:ext cx="9153572" cy="331058"/>
              <a:chOff x="4210085" y="4603999"/>
              <a:chExt cx="9153572" cy="331058"/>
            </a:xfrm>
          </p:grpSpPr>
          <p:sp>
            <p:nvSpPr>
              <p:cNvPr id="843" name="Google Shape;843;p17"/>
              <p:cNvSpPr/>
              <p:nvPr/>
            </p:nvSpPr>
            <p:spPr>
              <a:xfrm>
                <a:off x="10384720" y="4697909"/>
                <a:ext cx="85283" cy="237129"/>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7"/>
              <p:cNvSpPr/>
              <p:nvPr/>
            </p:nvSpPr>
            <p:spPr>
              <a:xfrm>
                <a:off x="10525331" y="4803775"/>
                <a:ext cx="67018" cy="131263"/>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7"/>
              <p:cNvSpPr/>
              <p:nvPr/>
            </p:nvSpPr>
            <p:spPr>
              <a:xfrm>
                <a:off x="10659500" y="4844920"/>
                <a:ext cx="61704" cy="90118"/>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7"/>
              <p:cNvSpPr/>
              <p:nvPr/>
            </p:nvSpPr>
            <p:spPr>
              <a:xfrm>
                <a:off x="10788354" y="4739966"/>
                <a:ext cx="67018" cy="195073"/>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7"/>
              <p:cNvSpPr/>
              <p:nvPr/>
            </p:nvSpPr>
            <p:spPr>
              <a:xfrm>
                <a:off x="10919866" y="4815879"/>
                <a:ext cx="67084" cy="119159"/>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7"/>
              <p:cNvSpPr/>
              <p:nvPr/>
            </p:nvSpPr>
            <p:spPr>
              <a:xfrm>
                <a:off x="11051378" y="4831590"/>
                <a:ext cx="67084" cy="103449"/>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7"/>
              <p:cNvSpPr/>
              <p:nvPr/>
            </p:nvSpPr>
            <p:spPr>
              <a:xfrm>
                <a:off x="11182026"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7"/>
              <p:cNvSpPr/>
              <p:nvPr/>
            </p:nvSpPr>
            <p:spPr>
              <a:xfrm>
                <a:off x="11310880" y="4740877"/>
                <a:ext cx="74258" cy="194161"/>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7"/>
              <p:cNvSpPr/>
              <p:nvPr/>
            </p:nvSpPr>
            <p:spPr>
              <a:xfrm>
                <a:off x="11440599" y="4603999"/>
                <a:ext cx="77844" cy="331039"/>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7"/>
              <p:cNvSpPr/>
              <p:nvPr/>
            </p:nvSpPr>
            <p:spPr>
              <a:xfrm>
                <a:off x="11575763" y="4773469"/>
                <a:ext cx="70671" cy="161569"/>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7"/>
              <p:cNvSpPr/>
              <p:nvPr/>
            </p:nvSpPr>
            <p:spPr>
              <a:xfrm>
                <a:off x="11703688" y="4768635"/>
                <a:ext cx="77778" cy="166403"/>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7"/>
              <p:cNvSpPr/>
              <p:nvPr/>
            </p:nvSpPr>
            <p:spPr>
              <a:xfrm>
                <a:off x="11837060"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7"/>
              <p:cNvSpPr/>
              <p:nvPr/>
            </p:nvSpPr>
            <p:spPr>
              <a:xfrm>
                <a:off x="11971228" y="4749262"/>
                <a:ext cx="68878" cy="185776"/>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7"/>
              <p:cNvSpPr/>
              <p:nvPr/>
            </p:nvSpPr>
            <p:spPr>
              <a:xfrm>
                <a:off x="8812590" y="4803738"/>
                <a:ext cx="67084" cy="13130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7"/>
              <p:cNvSpPr/>
              <p:nvPr/>
            </p:nvSpPr>
            <p:spPr>
              <a:xfrm>
                <a:off x="8946891"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7"/>
              <p:cNvSpPr/>
              <p:nvPr/>
            </p:nvSpPr>
            <p:spPr>
              <a:xfrm>
                <a:off x="9075746"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7"/>
              <p:cNvSpPr/>
              <p:nvPr/>
            </p:nvSpPr>
            <p:spPr>
              <a:xfrm>
                <a:off x="9210082" y="4815842"/>
                <a:ext cx="67018" cy="119197"/>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7"/>
              <p:cNvSpPr/>
              <p:nvPr/>
            </p:nvSpPr>
            <p:spPr>
              <a:xfrm>
                <a:off x="9341594"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7"/>
              <p:cNvSpPr/>
              <p:nvPr/>
            </p:nvSpPr>
            <p:spPr>
              <a:xfrm>
                <a:off x="9472242"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7"/>
              <p:cNvSpPr/>
              <p:nvPr/>
            </p:nvSpPr>
            <p:spPr>
              <a:xfrm>
                <a:off x="9601097" y="4740877"/>
                <a:ext cx="74191" cy="194161"/>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7"/>
              <p:cNvSpPr/>
              <p:nvPr/>
            </p:nvSpPr>
            <p:spPr>
              <a:xfrm>
                <a:off x="9730749" y="4604036"/>
                <a:ext cx="77911" cy="331002"/>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7"/>
              <p:cNvSpPr/>
              <p:nvPr/>
            </p:nvSpPr>
            <p:spPr>
              <a:xfrm>
                <a:off x="9865980"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7"/>
              <p:cNvSpPr/>
              <p:nvPr/>
            </p:nvSpPr>
            <p:spPr>
              <a:xfrm>
                <a:off x="9993838" y="4768673"/>
                <a:ext cx="77844" cy="166366"/>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7"/>
              <p:cNvSpPr/>
              <p:nvPr/>
            </p:nvSpPr>
            <p:spPr>
              <a:xfrm>
                <a:off x="10127276"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7"/>
              <p:cNvSpPr/>
              <p:nvPr/>
            </p:nvSpPr>
            <p:spPr>
              <a:xfrm>
                <a:off x="10261444" y="4749262"/>
                <a:ext cx="68745" cy="185776"/>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7"/>
              <p:cNvSpPr/>
              <p:nvPr/>
            </p:nvSpPr>
            <p:spPr>
              <a:xfrm>
                <a:off x="12226148"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7"/>
              <p:cNvSpPr/>
              <p:nvPr/>
            </p:nvSpPr>
            <p:spPr>
              <a:xfrm>
                <a:off x="12366759" y="4803738"/>
                <a:ext cx="67018" cy="13130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7"/>
              <p:cNvSpPr/>
              <p:nvPr/>
            </p:nvSpPr>
            <p:spPr>
              <a:xfrm>
                <a:off x="12500928"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7"/>
              <p:cNvSpPr/>
              <p:nvPr/>
            </p:nvSpPr>
            <p:spPr>
              <a:xfrm>
                <a:off x="12629782"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7"/>
              <p:cNvSpPr/>
              <p:nvPr/>
            </p:nvSpPr>
            <p:spPr>
              <a:xfrm>
                <a:off x="12761294"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7"/>
              <p:cNvSpPr/>
              <p:nvPr/>
            </p:nvSpPr>
            <p:spPr>
              <a:xfrm>
                <a:off x="12892806"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7"/>
              <p:cNvSpPr/>
              <p:nvPr/>
            </p:nvSpPr>
            <p:spPr>
              <a:xfrm>
                <a:off x="12102740" y="4749262"/>
                <a:ext cx="68878" cy="185776"/>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7"/>
              <p:cNvSpPr/>
              <p:nvPr/>
            </p:nvSpPr>
            <p:spPr>
              <a:xfrm>
                <a:off x="7489174"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7"/>
              <p:cNvSpPr/>
              <p:nvPr/>
            </p:nvSpPr>
            <p:spPr>
              <a:xfrm>
                <a:off x="6705418"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7"/>
              <p:cNvSpPr/>
              <p:nvPr/>
            </p:nvSpPr>
            <p:spPr>
              <a:xfrm>
                <a:off x="6835203" y="4603999"/>
                <a:ext cx="77778" cy="331039"/>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7"/>
              <p:cNvSpPr/>
              <p:nvPr/>
            </p:nvSpPr>
            <p:spPr>
              <a:xfrm>
                <a:off x="6970301" y="4773469"/>
                <a:ext cx="70671" cy="161569"/>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7"/>
              <p:cNvSpPr/>
              <p:nvPr/>
            </p:nvSpPr>
            <p:spPr>
              <a:xfrm>
                <a:off x="7098292" y="4768635"/>
                <a:ext cx="77844" cy="166403"/>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7"/>
              <p:cNvSpPr/>
              <p:nvPr/>
            </p:nvSpPr>
            <p:spPr>
              <a:xfrm>
                <a:off x="7231464" y="4855797"/>
                <a:ext cx="74390" cy="79241"/>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7"/>
              <p:cNvSpPr/>
              <p:nvPr/>
            </p:nvSpPr>
            <p:spPr>
              <a:xfrm>
                <a:off x="7365765" y="4749262"/>
                <a:ext cx="68878" cy="185776"/>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7"/>
              <p:cNvSpPr/>
              <p:nvPr/>
            </p:nvSpPr>
            <p:spPr>
              <a:xfrm>
                <a:off x="13278374"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7"/>
              <p:cNvSpPr/>
              <p:nvPr/>
            </p:nvSpPr>
            <p:spPr>
              <a:xfrm>
                <a:off x="4210085" y="4803775"/>
                <a:ext cx="67018" cy="131282"/>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7"/>
              <p:cNvSpPr/>
              <p:nvPr/>
            </p:nvSpPr>
            <p:spPr>
              <a:xfrm>
                <a:off x="4344253"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7"/>
              <p:cNvSpPr/>
              <p:nvPr/>
            </p:nvSpPr>
            <p:spPr>
              <a:xfrm>
                <a:off x="4473108"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7"/>
              <p:cNvSpPr/>
              <p:nvPr/>
            </p:nvSpPr>
            <p:spPr>
              <a:xfrm>
                <a:off x="4604487" y="4815879"/>
                <a:ext cx="67084" cy="119159"/>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7"/>
              <p:cNvSpPr/>
              <p:nvPr/>
            </p:nvSpPr>
            <p:spPr>
              <a:xfrm>
                <a:off x="4736131"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7"/>
              <p:cNvSpPr/>
              <p:nvPr/>
            </p:nvSpPr>
            <p:spPr>
              <a:xfrm>
                <a:off x="4866779" y="4763169"/>
                <a:ext cx="68745" cy="171869"/>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7"/>
              <p:cNvSpPr/>
              <p:nvPr/>
            </p:nvSpPr>
            <p:spPr>
              <a:xfrm>
                <a:off x="4995634"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7"/>
              <p:cNvSpPr/>
              <p:nvPr/>
            </p:nvSpPr>
            <p:spPr>
              <a:xfrm>
                <a:off x="5125352" y="4603999"/>
                <a:ext cx="77844" cy="331039"/>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7"/>
              <p:cNvSpPr/>
              <p:nvPr/>
            </p:nvSpPr>
            <p:spPr>
              <a:xfrm>
                <a:off x="5260517"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7"/>
              <p:cNvSpPr/>
              <p:nvPr/>
            </p:nvSpPr>
            <p:spPr>
              <a:xfrm>
                <a:off x="5388376" y="4768635"/>
                <a:ext cx="77844" cy="166403"/>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7"/>
              <p:cNvSpPr/>
              <p:nvPr/>
            </p:nvSpPr>
            <p:spPr>
              <a:xfrm>
                <a:off x="5521681" y="4855797"/>
                <a:ext cx="74258" cy="79241"/>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7"/>
              <p:cNvSpPr/>
              <p:nvPr/>
            </p:nvSpPr>
            <p:spPr>
              <a:xfrm>
                <a:off x="5655849" y="4749262"/>
                <a:ext cx="68878" cy="185776"/>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7"/>
              <p:cNvSpPr/>
              <p:nvPr/>
            </p:nvSpPr>
            <p:spPr>
              <a:xfrm>
                <a:off x="13020797" y="4855797"/>
                <a:ext cx="74258" cy="79241"/>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7"/>
              <p:cNvSpPr/>
              <p:nvPr/>
            </p:nvSpPr>
            <p:spPr>
              <a:xfrm>
                <a:off x="13154965" y="4749262"/>
                <a:ext cx="68878" cy="185776"/>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7"/>
              <p:cNvSpPr/>
              <p:nvPr/>
            </p:nvSpPr>
            <p:spPr>
              <a:xfrm>
                <a:off x="5910769" y="4697909"/>
                <a:ext cx="85283" cy="237129"/>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7"/>
              <p:cNvSpPr/>
              <p:nvPr/>
            </p:nvSpPr>
            <p:spPr>
              <a:xfrm>
                <a:off x="6051380"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7"/>
              <p:cNvSpPr/>
              <p:nvPr/>
            </p:nvSpPr>
            <p:spPr>
              <a:xfrm>
                <a:off x="6185681"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7"/>
              <p:cNvSpPr/>
              <p:nvPr/>
            </p:nvSpPr>
            <p:spPr>
              <a:xfrm>
                <a:off x="6314403" y="4739966"/>
                <a:ext cx="67084" cy="195073"/>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7"/>
              <p:cNvSpPr/>
              <p:nvPr/>
            </p:nvSpPr>
            <p:spPr>
              <a:xfrm>
                <a:off x="6445915" y="4815842"/>
                <a:ext cx="67084" cy="119197"/>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7"/>
              <p:cNvSpPr/>
              <p:nvPr/>
            </p:nvSpPr>
            <p:spPr>
              <a:xfrm>
                <a:off x="6577426" y="4831590"/>
                <a:ext cx="67084" cy="103449"/>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7"/>
              <p:cNvSpPr/>
              <p:nvPr/>
            </p:nvSpPr>
            <p:spPr>
              <a:xfrm>
                <a:off x="5787493" y="4749262"/>
                <a:ext cx="68745" cy="185776"/>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7"/>
              <p:cNvSpPr/>
              <p:nvPr/>
            </p:nvSpPr>
            <p:spPr>
              <a:xfrm>
                <a:off x="7629652"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7"/>
              <p:cNvSpPr/>
              <p:nvPr/>
            </p:nvSpPr>
            <p:spPr>
              <a:xfrm>
                <a:off x="7763953"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7"/>
              <p:cNvSpPr/>
              <p:nvPr/>
            </p:nvSpPr>
            <p:spPr>
              <a:xfrm>
                <a:off x="7892808"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7"/>
              <p:cNvSpPr/>
              <p:nvPr/>
            </p:nvSpPr>
            <p:spPr>
              <a:xfrm>
                <a:off x="8024320"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7"/>
              <p:cNvSpPr/>
              <p:nvPr/>
            </p:nvSpPr>
            <p:spPr>
              <a:xfrm>
                <a:off x="8155831" y="4831590"/>
                <a:ext cx="67084" cy="103449"/>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7"/>
              <p:cNvSpPr/>
              <p:nvPr/>
            </p:nvSpPr>
            <p:spPr>
              <a:xfrm>
                <a:off x="8286480" y="4763169"/>
                <a:ext cx="68878" cy="171869"/>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7"/>
              <p:cNvSpPr/>
              <p:nvPr/>
            </p:nvSpPr>
            <p:spPr>
              <a:xfrm>
                <a:off x="8415334" y="4740877"/>
                <a:ext cx="74258" cy="194161"/>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7"/>
              <p:cNvSpPr/>
              <p:nvPr/>
            </p:nvSpPr>
            <p:spPr>
              <a:xfrm>
                <a:off x="8545053" y="4603999"/>
                <a:ext cx="77844" cy="331039"/>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7"/>
              <p:cNvSpPr/>
              <p:nvPr/>
            </p:nvSpPr>
            <p:spPr>
              <a:xfrm>
                <a:off x="8680217"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17"/>
            <p:cNvGrpSpPr/>
            <p:nvPr/>
          </p:nvGrpSpPr>
          <p:grpSpPr>
            <a:xfrm>
              <a:off x="-1" y="4935256"/>
              <a:ext cx="9144134" cy="129765"/>
              <a:chOff x="237925" y="603400"/>
              <a:chExt cx="3162200" cy="44875"/>
            </a:xfrm>
          </p:grpSpPr>
          <p:sp>
            <p:nvSpPr>
              <p:cNvPr id="914" name="Google Shape;914;p17"/>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7"/>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17"/>
            <p:cNvSpPr/>
            <p:nvPr/>
          </p:nvSpPr>
          <p:spPr>
            <a:xfrm>
              <a:off x="-33375" y="4587975"/>
              <a:ext cx="9186425" cy="297650"/>
            </a:xfrm>
            <a:custGeom>
              <a:avLst/>
              <a:gdLst/>
              <a:ahLst/>
              <a:cxnLst/>
              <a:rect l="l" t="t" r="r" b="b"/>
              <a:pathLst>
                <a:path w="367457" h="11906" extrusionOk="0">
                  <a:moveTo>
                    <a:pt x="0" y="11906"/>
                  </a:moveTo>
                  <a:lnTo>
                    <a:pt x="41672" y="1786"/>
                  </a:lnTo>
                  <a:lnTo>
                    <a:pt x="71438" y="10716"/>
                  </a:lnTo>
                  <a:lnTo>
                    <a:pt x="109538" y="3572"/>
                  </a:lnTo>
                  <a:lnTo>
                    <a:pt x="147340" y="10120"/>
                  </a:lnTo>
                  <a:lnTo>
                    <a:pt x="176808" y="1786"/>
                  </a:lnTo>
                  <a:lnTo>
                    <a:pt x="201960" y="10716"/>
                  </a:lnTo>
                  <a:lnTo>
                    <a:pt x="225624" y="2977"/>
                  </a:lnTo>
                  <a:lnTo>
                    <a:pt x="260301" y="8930"/>
                  </a:lnTo>
                  <a:lnTo>
                    <a:pt x="290215" y="0"/>
                  </a:lnTo>
                  <a:lnTo>
                    <a:pt x="334566" y="10716"/>
                  </a:lnTo>
                  <a:lnTo>
                    <a:pt x="367457" y="2084"/>
                  </a:lnTo>
                </a:path>
              </a:pathLst>
            </a:custGeom>
            <a:noFill/>
            <a:ln w="28575" cap="flat" cmpd="sng">
              <a:solidFill>
                <a:schemeClr val="dk2"/>
              </a:solidFill>
              <a:prstDash val="solid"/>
              <a:round/>
              <a:headEnd type="none" w="med" len="med"/>
              <a:tailEnd type="none" w="med" len="med"/>
            </a:ln>
          </p:spPr>
        </p:sp>
      </p:grpSp>
      <p:sp>
        <p:nvSpPr>
          <p:cNvPr id="917" name="Google Shape;917;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18"/>
        <p:cNvGrpSpPr/>
        <p:nvPr/>
      </p:nvGrpSpPr>
      <p:grpSpPr>
        <a:xfrm>
          <a:off x="0" y="0"/>
          <a:ext cx="0" cy="0"/>
          <a:chOff x="0" y="0"/>
          <a:chExt cx="0" cy="0"/>
        </a:xfrm>
      </p:grpSpPr>
      <p:sp>
        <p:nvSpPr>
          <p:cNvPr id="919" name="Google Shape;91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920" name="Google Shape;920;p18"/>
          <p:cNvSpPr txBox="1">
            <a:spLocks noGrp="1"/>
          </p:cNvSpPr>
          <p:nvPr>
            <p:ph type="subTitle" idx="1"/>
          </p:nvPr>
        </p:nvSpPr>
        <p:spPr>
          <a:xfrm>
            <a:off x="1214953" y="1731527"/>
            <a:ext cx="3051300" cy="980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21" name="Google Shape;921;p18"/>
          <p:cNvSpPr txBox="1">
            <a:spLocks noGrp="1"/>
          </p:cNvSpPr>
          <p:nvPr>
            <p:ph type="subTitle" idx="2"/>
          </p:nvPr>
        </p:nvSpPr>
        <p:spPr>
          <a:xfrm>
            <a:off x="4877747" y="1731527"/>
            <a:ext cx="3051300" cy="980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22" name="Google Shape;922;p18"/>
          <p:cNvSpPr txBox="1">
            <a:spLocks noGrp="1"/>
          </p:cNvSpPr>
          <p:nvPr>
            <p:ph type="subTitle" idx="3"/>
          </p:nvPr>
        </p:nvSpPr>
        <p:spPr>
          <a:xfrm>
            <a:off x="1214953" y="3297083"/>
            <a:ext cx="3051300" cy="980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23" name="Google Shape;923;p18"/>
          <p:cNvSpPr txBox="1">
            <a:spLocks noGrp="1"/>
          </p:cNvSpPr>
          <p:nvPr>
            <p:ph type="subTitle" idx="4"/>
          </p:nvPr>
        </p:nvSpPr>
        <p:spPr>
          <a:xfrm>
            <a:off x="4877747" y="3297083"/>
            <a:ext cx="3051300" cy="980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24" name="Google Shape;924;p18"/>
          <p:cNvSpPr txBox="1">
            <a:spLocks noGrp="1"/>
          </p:cNvSpPr>
          <p:nvPr>
            <p:ph type="subTitle" idx="5"/>
          </p:nvPr>
        </p:nvSpPr>
        <p:spPr>
          <a:xfrm>
            <a:off x="1214953" y="1343938"/>
            <a:ext cx="3051300" cy="395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25" name="Google Shape;925;p18"/>
          <p:cNvSpPr txBox="1">
            <a:spLocks noGrp="1"/>
          </p:cNvSpPr>
          <p:nvPr>
            <p:ph type="subTitle" idx="6"/>
          </p:nvPr>
        </p:nvSpPr>
        <p:spPr>
          <a:xfrm>
            <a:off x="1214953" y="2909622"/>
            <a:ext cx="3051300" cy="395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26" name="Google Shape;926;p18"/>
          <p:cNvSpPr txBox="1">
            <a:spLocks noGrp="1"/>
          </p:cNvSpPr>
          <p:nvPr>
            <p:ph type="subTitle" idx="7"/>
          </p:nvPr>
        </p:nvSpPr>
        <p:spPr>
          <a:xfrm>
            <a:off x="4877747" y="1343938"/>
            <a:ext cx="3051300" cy="395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27" name="Google Shape;927;p18"/>
          <p:cNvSpPr txBox="1">
            <a:spLocks noGrp="1"/>
          </p:cNvSpPr>
          <p:nvPr>
            <p:ph type="subTitle" idx="8"/>
          </p:nvPr>
        </p:nvSpPr>
        <p:spPr>
          <a:xfrm>
            <a:off x="4877747" y="2909622"/>
            <a:ext cx="3051300" cy="395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928" name="Google Shape;928;p18"/>
          <p:cNvGrpSpPr/>
          <p:nvPr/>
        </p:nvGrpSpPr>
        <p:grpSpPr>
          <a:xfrm>
            <a:off x="-52675" y="4603999"/>
            <a:ext cx="9268850" cy="461022"/>
            <a:chOff x="-52675" y="4603999"/>
            <a:chExt cx="9268850" cy="461022"/>
          </a:xfrm>
        </p:grpSpPr>
        <p:grpSp>
          <p:nvGrpSpPr>
            <p:cNvPr id="929" name="Google Shape;929;p18"/>
            <p:cNvGrpSpPr/>
            <p:nvPr/>
          </p:nvGrpSpPr>
          <p:grpSpPr>
            <a:xfrm>
              <a:off x="1182" y="4603999"/>
              <a:ext cx="9141581" cy="331058"/>
              <a:chOff x="3961925" y="4666275"/>
              <a:chExt cx="3440824" cy="445150"/>
            </a:xfrm>
          </p:grpSpPr>
          <p:sp>
            <p:nvSpPr>
              <p:cNvPr id="930" name="Google Shape;930;p18"/>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8"/>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8"/>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8"/>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8"/>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8"/>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8"/>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8"/>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8"/>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8"/>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8"/>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8"/>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8"/>
              <p:cNvSpPr/>
              <p:nvPr/>
            </p:nvSpPr>
            <p:spPr>
              <a:xfrm>
                <a:off x="7278474"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8"/>
              <p:cNvSpPr/>
              <p:nvPr/>
            </p:nvSpPr>
            <p:spPr>
              <a:xfrm>
                <a:off x="7329024"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8"/>
              <p:cNvSpPr/>
              <p:nvPr/>
            </p:nvSpPr>
            <p:spPr>
              <a:xfrm>
                <a:off x="7377524"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8"/>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8"/>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8"/>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8"/>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8"/>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8"/>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8"/>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8"/>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8"/>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8"/>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8"/>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8"/>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8"/>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8"/>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8"/>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8"/>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8"/>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8"/>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8"/>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8"/>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8"/>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8"/>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8"/>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8"/>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8"/>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8"/>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8"/>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8"/>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8"/>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8"/>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8"/>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8"/>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18"/>
            <p:cNvGrpSpPr/>
            <p:nvPr/>
          </p:nvGrpSpPr>
          <p:grpSpPr>
            <a:xfrm>
              <a:off x="-1" y="4935256"/>
              <a:ext cx="9144134" cy="129765"/>
              <a:chOff x="237925" y="603400"/>
              <a:chExt cx="3162200" cy="44875"/>
            </a:xfrm>
          </p:grpSpPr>
          <p:sp>
            <p:nvSpPr>
              <p:cNvPr id="1001" name="Google Shape;1001;p18"/>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18"/>
            <p:cNvSpPr/>
            <p:nvPr/>
          </p:nvSpPr>
          <p:spPr>
            <a:xfrm>
              <a:off x="-52675" y="4625650"/>
              <a:ext cx="9268850" cy="263300"/>
            </a:xfrm>
            <a:custGeom>
              <a:avLst/>
              <a:gdLst/>
              <a:ahLst/>
              <a:cxnLst/>
              <a:rect l="l" t="t" r="r" b="b"/>
              <a:pathLst>
                <a:path w="370754" h="10532" extrusionOk="0">
                  <a:moveTo>
                    <a:pt x="0" y="10532"/>
                  </a:moveTo>
                  <a:lnTo>
                    <a:pt x="15800" y="3510"/>
                  </a:lnTo>
                  <a:lnTo>
                    <a:pt x="33705" y="9479"/>
                  </a:lnTo>
                  <a:lnTo>
                    <a:pt x="72677" y="2808"/>
                  </a:lnTo>
                  <a:lnTo>
                    <a:pt x="95849" y="10532"/>
                  </a:lnTo>
                  <a:lnTo>
                    <a:pt x="144299" y="2106"/>
                  </a:lnTo>
                  <a:lnTo>
                    <a:pt x="174142" y="9128"/>
                  </a:lnTo>
                  <a:lnTo>
                    <a:pt x="206794" y="0"/>
                  </a:lnTo>
                  <a:lnTo>
                    <a:pt x="244712" y="9830"/>
                  </a:lnTo>
                  <a:lnTo>
                    <a:pt x="279119" y="2808"/>
                  </a:lnTo>
                  <a:lnTo>
                    <a:pt x="346528" y="8075"/>
                  </a:lnTo>
                  <a:lnTo>
                    <a:pt x="370754" y="2106"/>
                  </a:lnTo>
                </a:path>
              </a:pathLst>
            </a:custGeom>
            <a:noFill/>
            <a:ln w="28575" cap="flat" cmpd="sng">
              <a:solidFill>
                <a:schemeClr val="dk2"/>
              </a:solidFill>
              <a:prstDash val="solid"/>
              <a:round/>
              <a:headEnd type="none" w="med" len="med"/>
              <a:tailEnd type="none" w="med" len="med"/>
            </a:ln>
          </p:spPr>
        </p:sp>
      </p:grpSp>
      <p:sp>
        <p:nvSpPr>
          <p:cNvPr id="1004" name="Google Shape;1004;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05"/>
        <p:cNvGrpSpPr/>
        <p:nvPr/>
      </p:nvGrpSpPr>
      <p:grpSpPr>
        <a:xfrm>
          <a:off x="0" y="0"/>
          <a:ext cx="0" cy="0"/>
          <a:chOff x="0" y="0"/>
          <a:chExt cx="0" cy="0"/>
        </a:xfrm>
      </p:grpSpPr>
      <p:sp>
        <p:nvSpPr>
          <p:cNvPr id="1006" name="Google Shape;100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007" name="Google Shape;1007;p19"/>
          <p:cNvSpPr txBox="1">
            <a:spLocks noGrp="1"/>
          </p:cNvSpPr>
          <p:nvPr>
            <p:ph type="subTitle" idx="1"/>
          </p:nvPr>
        </p:nvSpPr>
        <p:spPr>
          <a:xfrm>
            <a:off x="719999" y="1697873"/>
            <a:ext cx="2396100" cy="106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08" name="Google Shape;1008;p19"/>
          <p:cNvSpPr txBox="1">
            <a:spLocks noGrp="1"/>
          </p:cNvSpPr>
          <p:nvPr>
            <p:ph type="subTitle" idx="2"/>
          </p:nvPr>
        </p:nvSpPr>
        <p:spPr>
          <a:xfrm>
            <a:off x="3373950" y="1697882"/>
            <a:ext cx="2396100" cy="106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09" name="Google Shape;1009;p19"/>
          <p:cNvSpPr txBox="1">
            <a:spLocks noGrp="1"/>
          </p:cNvSpPr>
          <p:nvPr>
            <p:ph type="subTitle" idx="3"/>
          </p:nvPr>
        </p:nvSpPr>
        <p:spPr>
          <a:xfrm>
            <a:off x="719999" y="3276572"/>
            <a:ext cx="2396100" cy="106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10" name="Google Shape;1010;p19"/>
          <p:cNvSpPr txBox="1">
            <a:spLocks noGrp="1"/>
          </p:cNvSpPr>
          <p:nvPr>
            <p:ph type="subTitle" idx="4"/>
          </p:nvPr>
        </p:nvSpPr>
        <p:spPr>
          <a:xfrm>
            <a:off x="3373950" y="3276572"/>
            <a:ext cx="2396100" cy="106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11" name="Google Shape;1011;p19"/>
          <p:cNvSpPr txBox="1">
            <a:spLocks noGrp="1"/>
          </p:cNvSpPr>
          <p:nvPr>
            <p:ph type="subTitle" idx="5"/>
          </p:nvPr>
        </p:nvSpPr>
        <p:spPr>
          <a:xfrm>
            <a:off x="6027901" y="1697882"/>
            <a:ext cx="2396100" cy="106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12" name="Google Shape;1012;p19"/>
          <p:cNvSpPr txBox="1">
            <a:spLocks noGrp="1"/>
          </p:cNvSpPr>
          <p:nvPr>
            <p:ph type="subTitle" idx="6"/>
          </p:nvPr>
        </p:nvSpPr>
        <p:spPr>
          <a:xfrm>
            <a:off x="6027901" y="3276572"/>
            <a:ext cx="2396100" cy="106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13" name="Google Shape;1013;p19"/>
          <p:cNvSpPr txBox="1">
            <a:spLocks noGrp="1"/>
          </p:cNvSpPr>
          <p:nvPr>
            <p:ph type="subTitle" idx="7"/>
          </p:nvPr>
        </p:nvSpPr>
        <p:spPr>
          <a:xfrm>
            <a:off x="720149" y="1328650"/>
            <a:ext cx="2395800" cy="372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4" name="Google Shape;1014;p19"/>
          <p:cNvSpPr txBox="1">
            <a:spLocks noGrp="1"/>
          </p:cNvSpPr>
          <p:nvPr>
            <p:ph type="subTitle" idx="8"/>
          </p:nvPr>
        </p:nvSpPr>
        <p:spPr>
          <a:xfrm>
            <a:off x="3373950" y="1328655"/>
            <a:ext cx="2395800" cy="372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5" name="Google Shape;1015;p19"/>
          <p:cNvSpPr txBox="1">
            <a:spLocks noGrp="1"/>
          </p:cNvSpPr>
          <p:nvPr>
            <p:ph type="subTitle" idx="9"/>
          </p:nvPr>
        </p:nvSpPr>
        <p:spPr>
          <a:xfrm>
            <a:off x="6028051" y="1328655"/>
            <a:ext cx="2395800" cy="372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6" name="Google Shape;1016;p19"/>
          <p:cNvSpPr txBox="1">
            <a:spLocks noGrp="1"/>
          </p:cNvSpPr>
          <p:nvPr>
            <p:ph type="subTitle" idx="13"/>
          </p:nvPr>
        </p:nvSpPr>
        <p:spPr>
          <a:xfrm>
            <a:off x="719999" y="2904443"/>
            <a:ext cx="2396100" cy="372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7" name="Google Shape;1017;p19"/>
          <p:cNvSpPr txBox="1">
            <a:spLocks noGrp="1"/>
          </p:cNvSpPr>
          <p:nvPr>
            <p:ph type="subTitle" idx="14"/>
          </p:nvPr>
        </p:nvSpPr>
        <p:spPr>
          <a:xfrm>
            <a:off x="3373950" y="2904443"/>
            <a:ext cx="2395800" cy="372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8" name="Google Shape;1018;p19"/>
          <p:cNvSpPr txBox="1">
            <a:spLocks noGrp="1"/>
          </p:cNvSpPr>
          <p:nvPr>
            <p:ph type="subTitle" idx="15"/>
          </p:nvPr>
        </p:nvSpPr>
        <p:spPr>
          <a:xfrm>
            <a:off x="6028051" y="2904443"/>
            <a:ext cx="2395800" cy="372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19" name="Google Shape;1019;p19"/>
          <p:cNvGrpSpPr/>
          <p:nvPr/>
        </p:nvGrpSpPr>
        <p:grpSpPr>
          <a:xfrm>
            <a:off x="-29650" y="4573100"/>
            <a:ext cx="9205025" cy="491921"/>
            <a:chOff x="-29650" y="4573100"/>
            <a:chExt cx="9205025" cy="491921"/>
          </a:xfrm>
        </p:grpSpPr>
        <p:grpSp>
          <p:nvGrpSpPr>
            <p:cNvPr id="1020" name="Google Shape;1020;p19"/>
            <p:cNvGrpSpPr/>
            <p:nvPr/>
          </p:nvGrpSpPr>
          <p:grpSpPr>
            <a:xfrm>
              <a:off x="-8997" y="4603999"/>
              <a:ext cx="9148780" cy="331069"/>
              <a:chOff x="-8997" y="4603999"/>
              <a:chExt cx="9148780" cy="331069"/>
            </a:xfrm>
          </p:grpSpPr>
          <p:sp>
            <p:nvSpPr>
              <p:cNvPr id="1021" name="Google Shape;1021;p19"/>
              <p:cNvSpPr/>
              <p:nvPr/>
            </p:nvSpPr>
            <p:spPr>
              <a:xfrm flipH="1">
                <a:off x="5642880" y="4697909"/>
                <a:ext cx="85283" cy="237129"/>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flipH="1">
                <a:off x="5520534" y="4803775"/>
                <a:ext cx="67018" cy="131263"/>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flipH="1">
                <a:off x="5391680" y="4844920"/>
                <a:ext cx="61704" cy="90118"/>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flipH="1">
                <a:off x="5257511" y="4739966"/>
                <a:ext cx="67018" cy="195073"/>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flipH="1">
                <a:off x="5125933" y="4815879"/>
                <a:ext cx="67084" cy="119159"/>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flipH="1">
                <a:off x="4994422" y="4831590"/>
                <a:ext cx="67084" cy="103449"/>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flipH="1">
                <a:off x="4861980"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flipH="1">
                <a:off x="4727745" y="4740877"/>
                <a:ext cx="74258" cy="194161"/>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flipH="1">
                <a:off x="4594440" y="4603999"/>
                <a:ext cx="77844" cy="331039"/>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flipH="1">
                <a:off x="4466449" y="4773469"/>
                <a:ext cx="70671" cy="161569"/>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flipH="1">
                <a:off x="4331417" y="4768635"/>
                <a:ext cx="77778" cy="166403"/>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flipH="1">
                <a:off x="4201632"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flipH="1">
                <a:off x="4072778" y="4749262"/>
                <a:ext cx="68878" cy="185776"/>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flipH="1">
                <a:off x="7230409" y="4803738"/>
                <a:ext cx="67084" cy="13130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flipH="1">
                <a:off x="7101621"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flipH="1">
                <a:off x="6967320"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flipH="1">
                <a:off x="6835783" y="4815842"/>
                <a:ext cx="67018" cy="119197"/>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flipH="1">
                <a:off x="6704272"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flipH="1">
                <a:off x="6571764"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flipH="1">
                <a:off x="6437595" y="4740877"/>
                <a:ext cx="74191" cy="194161"/>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flipH="1">
                <a:off x="6304224" y="4604036"/>
                <a:ext cx="77911" cy="331002"/>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flipH="1">
                <a:off x="6176365"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flipH="1">
                <a:off x="6041201" y="4768673"/>
                <a:ext cx="77844" cy="166366"/>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flipH="1">
                <a:off x="5911416"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flipH="1">
                <a:off x="5782694" y="4749262"/>
                <a:ext cx="68745" cy="185776"/>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flipH="1">
                <a:off x="3801452"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flipH="1">
                <a:off x="3679106" y="4803738"/>
                <a:ext cx="67018" cy="13130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flipH="1">
                <a:off x="3550384"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flipH="1">
                <a:off x="3416083"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flipH="1">
                <a:off x="3284571"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flipH="1">
                <a:off x="3153060"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9"/>
              <p:cNvSpPr/>
              <p:nvPr/>
            </p:nvSpPr>
            <p:spPr>
              <a:xfrm flipH="1">
                <a:off x="3941266" y="4749262"/>
                <a:ext cx="68878" cy="185776"/>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9"/>
              <p:cNvSpPr/>
              <p:nvPr/>
            </p:nvSpPr>
            <p:spPr>
              <a:xfrm flipH="1">
                <a:off x="8535626"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9"/>
              <p:cNvSpPr/>
              <p:nvPr/>
            </p:nvSpPr>
            <p:spPr>
              <a:xfrm flipH="1">
                <a:off x="124308"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9"/>
              <p:cNvSpPr/>
              <p:nvPr/>
            </p:nvSpPr>
            <p:spPr>
              <a:xfrm flipH="1">
                <a:off x="-8997" y="4603999"/>
                <a:ext cx="77778" cy="331039"/>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flipH="1">
                <a:off x="9069112" y="4773469"/>
                <a:ext cx="70671" cy="161569"/>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flipH="1">
                <a:off x="8933947" y="4768635"/>
                <a:ext cx="77844" cy="166403"/>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flipH="1">
                <a:off x="8804229" y="4855797"/>
                <a:ext cx="74390" cy="79241"/>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flipH="1">
                <a:off x="8675440" y="4749262"/>
                <a:ext cx="68878" cy="185776"/>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flipH="1">
                <a:off x="2749226" y="4604005"/>
                <a:ext cx="85274" cy="331062"/>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flipH="1">
                <a:off x="2626881" y="4803775"/>
                <a:ext cx="67018" cy="131282"/>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flipH="1">
                <a:off x="2498159"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flipH="1">
                <a:off x="2363857"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flipH="1">
                <a:off x="2232412" y="4815879"/>
                <a:ext cx="67084" cy="119159"/>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flipH="1">
                <a:off x="2100834"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flipH="1">
                <a:off x="1968459" y="4763169"/>
                <a:ext cx="68745" cy="171869"/>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flipH="1">
                <a:off x="1834092"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flipH="1">
                <a:off x="1700787" y="4603999"/>
                <a:ext cx="77844" cy="331039"/>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flipH="1">
                <a:off x="1572928"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flipH="1">
                <a:off x="1437763" y="4768635"/>
                <a:ext cx="77844" cy="166403"/>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flipH="1">
                <a:off x="1308045" y="4855797"/>
                <a:ext cx="74258" cy="79241"/>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flipH="1">
                <a:off x="1179257" y="4749262"/>
                <a:ext cx="68878" cy="185776"/>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flipH="1">
                <a:off x="3017829" y="4855797"/>
                <a:ext cx="74258" cy="79241"/>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flipH="1">
                <a:off x="2889040" y="4749262"/>
                <a:ext cx="68878" cy="185776"/>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flipH="1">
                <a:off x="907931" y="4697909"/>
                <a:ext cx="85283" cy="237129"/>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flipH="1">
                <a:off x="785519"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flipH="1">
                <a:off x="656731"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flipH="1">
                <a:off x="522496" y="4739966"/>
                <a:ext cx="67084" cy="195073"/>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flipH="1">
                <a:off x="390984" y="4815842"/>
                <a:ext cx="67084" cy="119197"/>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flipH="1">
                <a:off x="259473" y="4831590"/>
                <a:ext cx="67084" cy="103449"/>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flipH="1">
                <a:off x="1047745" y="4749262"/>
                <a:ext cx="68745" cy="185776"/>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flipH="1">
                <a:off x="8413347"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flipH="1">
                <a:off x="8284559"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flipH="1">
                <a:off x="8150257"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flipH="1">
                <a:off x="8018746"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flipH="1">
                <a:off x="7887168" y="4831590"/>
                <a:ext cx="67084" cy="103449"/>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flipH="1">
                <a:off x="7754726" y="4763169"/>
                <a:ext cx="68878" cy="171869"/>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flipH="1">
                <a:off x="7620491" y="4740877"/>
                <a:ext cx="74258" cy="194161"/>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flipH="1">
                <a:off x="7487186" y="4603999"/>
                <a:ext cx="77844" cy="331039"/>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flipH="1">
                <a:off x="7359328"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19"/>
            <p:cNvGrpSpPr/>
            <p:nvPr/>
          </p:nvGrpSpPr>
          <p:grpSpPr>
            <a:xfrm>
              <a:off x="-1" y="4935256"/>
              <a:ext cx="9144134" cy="129765"/>
              <a:chOff x="237925" y="603400"/>
              <a:chExt cx="3162200" cy="44875"/>
            </a:xfrm>
          </p:grpSpPr>
          <p:sp>
            <p:nvSpPr>
              <p:cNvPr id="1092" name="Google Shape;1092;p19"/>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19"/>
            <p:cNvSpPr/>
            <p:nvPr/>
          </p:nvSpPr>
          <p:spPr>
            <a:xfrm>
              <a:off x="-29650" y="4573100"/>
              <a:ext cx="9205025" cy="305100"/>
            </a:xfrm>
            <a:custGeom>
              <a:avLst/>
              <a:gdLst/>
              <a:ahLst/>
              <a:cxnLst/>
              <a:rect l="l" t="t" r="r" b="b"/>
              <a:pathLst>
                <a:path w="368201" h="12204" extrusionOk="0">
                  <a:moveTo>
                    <a:pt x="0" y="0"/>
                  </a:moveTo>
                  <a:lnTo>
                    <a:pt x="16966" y="11608"/>
                  </a:lnTo>
                  <a:lnTo>
                    <a:pt x="40481" y="4167"/>
                  </a:lnTo>
                  <a:lnTo>
                    <a:pt x="62508" y="9525"/>
                  </a:lnTo>
                  <a:lnTo>
                    <a:pt x="112514" y="893"/>
                  </a:lnTo>
                  <a:lnTo>
                    <a:pt x="146447" y="10715"/>
                  </a:lnTo>
                  <a:lnTo>
                    <a:pt x="185738" y="3274"/>
                  </a:lnTo>
                  <a:lnTo>
                    <a:pt x="219670" y="12204"/>
                  </a:lnTo>
                  <a:lnTo>
                    <a:pt x="256580" y="0"/>
                  </a:lnTo>
                  <a:lnTo>
                    <a:pt x="281583" y="8929"/>
                  </a:lnTo>
                  <a:lnTo>
                    <a:pt x="305395" y="1488"/>
                  </a:lnTo>
                  <a:lnTo>
                    <a:pt x="337840" y="9525"/>
                  </a:lnTo>
                  <a:lnTo>
                    <a:pt x="368201" y="5953"/>
                  </a:lnTo>
                </a:path>
              </a:pathLst>
            </a:custGeom>
            <a:noFill/>
            <a:ln w="28575" cap="flat" cmpd="sng">
              <a:solidFill>
                <a:schemeClr val="dk2"/>
              </a:solidFill>
              <a:prstDash val="solid"/>
              <a:round/>
              <a:headEnd type="none" w="med" len="med"/>
              <a:tailEnd type="none" w="med" len="med"/>
            </a:ln>
          </p:spPr>
        </p:sp>
      </p:grpSp>
      <p:sp>
        <p:nvSpPr>
          <p:cNvPr id="1095" name="Google Shape;109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96"/>
        <p:cNvGrpSpPr/>
        <p:nvPr/>
      </p:nvGrpSpPr>
      <p:grpSpPr>
        <a:xfrm>
          <a:off x="0" y="0"/>
          <a:ext cx="0" cy="0"/>
          <a:chOff x="0" y="0"/>
          <a:chExt cx="0" cy="0"/>
        </a:xfrm>
      </p:grpSpPr>
      <p:sp>
        <p:nvSpPr>
          <p:cNvPr id="1097" name="Google Shape;1097;p20"/>
          <p:cNvSpPr txBox="1">
            <a:spLocks noGrp="1"/>
          </p:cNvSpPr>
          <p:nvPr>
            <p:ph type="title" hasCustomPrompt="1"/>
          </p:nvPr>
        </p:nvSpPr>
        <p:spPr>
          <a:xfrm>
            <a:off x="798385" y="3506726"/>
            <a:ext cx="3492600" cy="7500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098" name="Google Shape;1098;p20"/>
          <p:cNvSpPr txBox="1">
            <a:spLocks noGrp="1"/>
          </p:cNvSpPr>
          <p:nvPr>
            <p:ph type="subTitle" idx="1"/>
          </p:nvPr>
        </p:nvSpPr>
        <p:spPr>
          <a:xfrm>
            <a:off x="798397" y="4262452"/>
            <a:ext cx="3492600" cy="34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099" name="Google Shape;1099;p20"/>
          <p:cNvSpPr txBox="1">
            <a:spLocks noGrp="1"/>
          </p:cNvSpPr>
          <p:nvPr>
            <p:ph type="title" idx="2" hasCustomPrompt="1"/>
          </p:nvPr>
        </p:nvSpPr>
        <p:spPr>
          <a:xfrm>
            <a:off x="2825700" y="2251375"/>
            <a:ext cx="3492600" cy="7500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100" name="Google Shape;1100;p20"/>
          <p:cNvSpPr txBox="1">
            <a:spLocks noGrp="1"/>
          </p:cNvSpPr>
          <p:nvPr>
            <p:ph type="subTitle" idx="3"/>
          </p:nvPr>
        </p:nvSpPr>
        <p:spPr>
          <a:xfrm>
            <a:off x="2825700" y="3007383"/>
            <a:ext cx="3492600" cy="34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01" name="Google Shape;1101;p20"/>
          <p:cNvSpPr txBox="1">
            <a:spLocks noGrp="1"/>
          </p:cNvSpPr>
          <p:nvPr>
            <p:ph type="title" idx="4" hasCustomPrompt="1"/>
          </p:nvPr>
        </p:nvSpPr>
        <p:spPr>
          <a:xfrm>
            <a:off x="4853003" y="3506726"/>
            <a:ext cx="3492600" cy="7500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102" name="Google Shape;1102;p20"/>
          <p:cNvSpPr txBox="1">
            <a:spLocks noGrp="1"/>
          </p:cNvSpPr>
          <p:nvPr>
            <p:ph type="subTitle" idx="5"/>
          </p:nvPr>
        </p:nvSpPr>
        <p:spPr>
          <a:xfrm>
            <a:off x="4853015" y="4262452"/>
            <a:ext cx="3492600" cy="34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103" name="Google Shape;110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3225" y="3775500"/>
            <a:ext cx="3420900" cy="8418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3225" y="2694275"/>
            <a:ext cx="1235700" cy="6162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a:spLocks noGrp="1"/>
          </p:cNvSpPr>
          <p:nvPr>
            <p:ph type="pic" idx="3"/>
          </p:nvPr>
        </p:nvSpPr>
        <p:spPr>
          <a:xfrm>
            <a:off x="4742525" y="2397000"/>
            <a:ext cx="3688200" cy="2207100"/>
          </a:xfrm>
          <a:prstGeom prst="rect">
            <a:avLst/>
          </a:prstGeom>
          <a:noFill/>
          <a:ln>
            <a:noFill/>
          </a:ln>
        </p:spPr>
      </p:sp>
      <p:sp>
        <p:nvSpPr>
          <p:cNvPr id="16" name="Google Shape;16;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104"/>
        <p:cNvGrpSpPr/>
        <p:nvPr/>
      </p:nvGrpSpPr>
      <p:grpSpPr>
        <a:xfrm>
          <a:off x="0" y="0"/>
          <a:ext cx="0" cy="0"/>
          <a:chOff x="0" y="0"/>
          <a:chExt cx="0" cy="0"/>
        </a:xfrm>
      </p:grpSpPr>
      <p:sp>
        <p:nvSpPr>
          <p:cNvPr id="1105" name="Google Shape;1105;p21"/>
          <p:cNvSpPr txBox="1">
            <a:spLocks noGrp="1"/>
          </p:cNvSpPr>
          <p:nvPr>
            <p:ph type="title"/>
          </p:nvPr>
        </p:nvSpPr>
        <p:spPr>
          <a:xfrm>
            <a:off x="2347950" y="1334200"/>
            <a:ext cx="4448100" cy="785400"/>
          </a:xfrm>
          <a:prstGeom prst="rect">
            <a:avLst/>
          </a:prstGeom>
        </p:spPr>
        <p:txBody>
          <a:bodyPr spcFirstLastPara="1" wrap="square" lIns="91425" tIns="91425" rIns="91425" bIns="91425" anchor="b" anchorCtr="0">
            <a:noAutofit/>
          </a:bodyPr>
          <a:lstStyle>
            <a:lvl1pPr lvl="0" algn="ctr">
              <a:spcBef>
                <a:spcPts val="0"/>
              </a:spcBef>
              <a:spcAft>
                <a:spcPts val="0"/>
              </a:spcAft>
              <a:buSzPts val="3500"/>
              <a:buNone/>
              <a:defRPr sz="4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106" name="Google Shape;1106;p21"/>
          <p:cNvSpPr txBox="1">
            <a:spLocks noGrp="1"/>
          </p:cNvSpPr>
          <p:nvPr>
            <p:ph type="subTitle" idx="1"/>
          </p:nvPr>
        </p:nvSpPr>
        <p:spPr>
          <a:xfrm>
            <a:off x="2347900" y="2119600"/>
            <a:ext cx="4448100" cy="105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07" name="Google Shape;1107;p21"/>
          <p:cNvSpPr txBox="1"/>
          <p:nvPr/>
        </p:nvSpPr>
        <p:spPr>
          <a:xfrm>
            <a:off x="2099100" y="3829700"/>
            <a:ext cx="4945800" cy="51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Work Sans"/>
                <a:ea typeface="Work Sans"/>
                <a:cs typeface="Work Sans"/>
                <a:sym typeface="Work Sans"/>
              </a:rPr>
              <a:t>CREDITS:</a:t>
            </a:r>
            <a:r>
              <a:rPr lang="en" sz="1000">
                <a:solidFill>
                  <a:schemeClr val="dk1"/>
                </a:solidFill>
                <a:latin typeface="Work Sans"/>
                <a:ea typeface="Work Sans"/>
                <a:cs typeface="Work Sans"/>
                <a:sym typeface="Work Sans"/>
              </a:rPr>
              <a:t> This presentation template was created by </a:t>
            </a:r>
            <a:r>
              <a:rPr lang="en" sz="1000" b="1" u="sng">
                <a:solidFill>
                  <a:schemeClr val="dk1"/>
                </a:solid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Work Sans"/>
                <a:ea typeface="Work Sans"/>
                <a:cs typeface="Work Sans"/>
                <a:sym typeface="Work Sans"/>
              </a:rPr>
              <a:t>, and includes icons by </a:t>
            </a:r>
            <a:r>
              <a:rPr lang="en" sz="1000" b="1" u="sng">
                <a:solidFill>
                  <a:schemeClr val="dk1"/>
                </a:solid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Work Sans"/>
                <a:ea typeface="Work Sans"/>
                <a:cs typeface="Work Sans"/>
                <a:sym typeface="Work Sans"/>
              </a:rPr>
              <a:t>, and infographics &amp; images by </a:t>
            </a:r>
            <a:r>
              <a:rPr lang="en" sz="1000" b="1" u="sng">
                <a:solidFill>
                  <a:schemeClr val="dk1"/>
                </a:solid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Work Sans"/>
                <a:ea typeface="Work Sans"/>
                <a:cs typeface="Work Sans"/>
                <a:sym typeface="Work Sans"/>
              </a:rPr>
              <a:t> </a:t>
            </a:r>
            <a:endParaRPr sz="1000" b="1" u="sng">
              <a:solidFill>
                <a:schemeClr val="dk1"/>
              </a:solidFill>
              <a:latin typeface="Work Sans"/>
              <a:ea typeface="Work Sans"/>
              <a:cs typeface="Work Sans"/>
              <a:sym typeface="Work Sans"/>
            </a:endParaRPr>
          </a:p>
        </p:txBody>
      </p:sp>
      <p:sp>
        <p:nvSpPr>
          <p:cNvPr id="1108" name="Google Shape;1108;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09"/>
        <p:cNvGrpSpPr/>
        <p:nvPr/>
      </p:nvGrpSpPr>
      <p:grpSpPr>
        <a:xfrm>
          <a:off x="0" y="0"/>
          <a:ext cx="0" cy="0"/>
          <a:chOff x="0" y="0"/>
          <a:chExt cx="0" cy="0"/>
        </a:xfrm>
      </p:grpSpPr>
      <p:grpSp>
        <p:nvGrpSpPr>
          <p:cNvPr id="1110" name="Google Shape;1110;p22"/>
          <p:cNvGrpSpPr/>
          <p:nvPr/>
        </p:nvGrpSpPr>
        <p:grpSpPr>
          <a:xfrm>
            <a:off x="-8775" y="4246350"/>
            <a:ext cx="9198600" cy="818671"/>
            <a:chOff x="-8775" y="4246350"/>
            <a:chExt cx="9198600" cy="818671"/>
          </a:xfrm>
        </p:grpSpPr>
        <p:grpSp>
          <p:nvGrpSpPr>
            <p:cNvPr id="1111" name="Google Shape;1111;p22"/>
            <p:cNvGrpSpPr/>
            <p:nvPr/>
          </p:nvGrpSpPr>
          <p:grpSpPr>
            <a:xfrm flipH="1">
              <a:off x="-58" y="4267697"/>
              <a:ext cx="9144241" cy="693944"/>
              <a:chOff x="3813375" y="4666275"/>
              <a:chExt cx="3441825" cy="445150"/>
            </a:xfrm>
          </p:grpSpPr>
          <p:sp>
            <p:nvSpPr>
              <p:cNvPr id="1112" name="Google Shape;1112;p22"/>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2"/>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2"/>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2"/>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2"/>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2"/>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2"/>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2"/>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2"/>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2"/>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2"/>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2"/>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2"/>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2"/>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2"/>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2"/>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2"/>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2"/>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2"/>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2"/>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2"/>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2"/>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2"/>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2"/>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2"/>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2"/>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2"/>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2"/>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2"/>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2"/>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2"/>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2"/>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2"/>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2"/>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2"/>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2"/>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2"/>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2"/>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2"/>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2"/>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2"/>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2"/>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2"/>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2"/>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2"/>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2"/>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2"/>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2"/>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2"/>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2"/>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2"/>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2"/>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2"/>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2"/>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2"/>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2"/>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22"/>
            <p:cNvSpPr/>
            <p:nvPr/>
          </p:nvSpPr>
          <p:spPr>
            <a:xfrm>
              <a:off x="-8775" y="4246350"/>
              <a:ext cx="9198600" cy="623175"/>
            </a:xfrm>
            <a:custGeom>
              <a:avLst/>
              <a:gdLst/>
              <a:ahLst/>
              <a:cxnLst/>
              <a:rect l="l" t="t" r="r" b="b"/>
              <a:pathLst>
                <a:path w="367944" h="24927" extrusionOk="0">
                  <a:moveTo>
                    <a:pt x="0" y="19661"/>
                  </a:moveTo>
                  <a:lnTo>
                    <a:pt x="30194" y="24927"/>
                  </a:lnTo>
                  <a:lnTo>
                    <a:pt x="76538" y="8426"/>
                  </a:lnTo>
                  <a:lnTo>
                    <a:pt x="108136" y="24927"/>
                  </a:lnTo>
                  <a:lnTo>
                    <a:pt x="167822" y="2458"/>
                  </a:lnTo>
                  <a:lnTo>
                    <a:pt x="207495" y="24927"/>
                  </a:lnTo>
                  <a:lnTo>
                    <a:pt x="225401" y="13693"/>
                  </a:lnTo>
                  <a:lnTo>
                    <a:pt x="242956" y="23874"/>
                  </a:lnTo>
                  <a:lnTo>
                    <a:pt x="293513" y="0"/>
                  </a:lnTo>
                  <a:lnTo>
                    <a:pt x="346879" y="24927"/>
                  </a:lnTo>
                  <a:lnTo>
                    <a:pt x="367944" y="16852"/>
                  </a:lnTo>
                </a:path>
              </a:pathLst>
            </a:custGeom>
            <a:noFill/>
            <a:ln w="28575" cap="flat" cmpd="sng">
              <a:solidFill>
                <a:schemeClr val="dk2"/>
              </a:solidFill>
              <a:prstDash val="solid"/>
              <a:round/>
              <a:headEnd type="none" w="med" len="med"/>
              <a:tailEnd type="none" w="med" len="med"/>
            </a:ln>
          </p:spPr>
        </p:sp>
        <p:grpSp>
          <p:nvGrpSpPr>
            <p:cNvPr id="1183" name="Google Shape;1183;p22"/>
            <p:cNvGrpSpPr/>
            <p:nvPr/>
          </p:nvGrpSpPr>
          <p:grpSpPr>
            <a:xfrm>
              <a:off x="-1" y="4935256"/>
              <a:ext cx="9144134" cy="129765"/>
              <a:chOff x="237925" y="603400"/>
              <a:chExt cx="3162200" cy="44875"/>
            </a:xfrm>
          </p:grpSpPr>
          <p:sp>
            <p:nvSpPr>
              <p:cNvPr id="1184" name="Google Shape;1184;p22"/>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6" name="Google Shape;1186;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87"/>
        <p:cNvGrpSpPr/>
        <p:nvPr/>
      </p:nvGrpSpPr>
      <p:grpSpPr>
        <a:xfrm>
          <a:off x="0" y="0"/>
          <a:ext cx="0" cy="0"/>
          <a:chOff x="0" y="0"/>
          <a:chExt cx="0" cy="0"/>
        </a:xfrm>
      </p:grpSpPr>
      <p:grpSp>
        <p:nvGrpSpPr>
          <p:cNvPr id="1188" name="Google Shape;1188;p23"/>
          <p:cNvGrpSpPr/>
          <p:nvPr/>
        </p:nvGrpSpPr>
        <p:grpSpPr>
          <a:xfrm>
            <a:off x="-53637" y="110400"/>
            <a:ext cx="9251275" cy="1920296"/>
            <a:chOff x="-53637" y="110400"/>
            <a:chExt cx="9251275" cy="1920296"/>
          </a:xfrm>
        </p:grpSpPr>
        <p:grpSp>
          <p:nvGrpSpPr>
            <p:cNvPr id="1189" name="Google Shape;1189;p23"/>
            <p:cNvGrpSpPr/>
            <p:nvPr/>
          </p:nvGrpSpPr>
          <p:grpSpPr>
            <a:xfrm>
              <a:off x="-1" y="1900931"/>
              <a:ext cx="9144134" cy="129765"/>
              <a:chOff x="237925" y="603400"/>
              <a:chExt cx="3162200" cy="44875"/>
            </a:xfrm>
          </p:grpSpPr>
          <p:sp>
            <p:nvSpPr>
              <p:cNvPr id="1190" name="Google Shape;1190;p23"/>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3"/>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3"/>
            <p:cNvGrpSpPr/>
            <p:nvPr/>
          </p:nvGrpSpPr>
          <p:grpSpPr>
            <a:xfrm>
              <a:off x="-41" y="718275"/>
              <a:ext cx="9144241" cy="1182675"/>
              <a:chOff x="3813375" y="4666275"/>
              <a:chExt cx="3441825" cy="445150"/>
            </a:xfrm>
          </p:grpSpPr>
          <p:sp>
            <p:nvSpPr>
              <p:cNvPr id="1193" name="Google Shape;1193;p23"/>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3"/>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3"/>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3"/>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3"/>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3"/>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3"/>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3"/>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3"/>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3"/>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3"/>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3"/>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3"/>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3"/>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3"/>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3"/>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3"/>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3"/>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3"/>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3"/>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3"/>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3"/>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3"/>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3"/>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3"/>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3"/>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3"/>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3"/>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3"/>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3"/>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3"/>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3"/>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3"/>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3"/>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3"/>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3"/>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3"/>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3"/>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3"/>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3"/>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3"/>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3"/>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3"/>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3"/>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3"/>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3"/>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3"/>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3"/>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3"/>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3"/>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3"/>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3"/>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3"/>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3"/>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3"/>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3"/>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3"/>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3"/>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3"/>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3"/>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3"/>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3"/>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3"/>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3"/>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3"/>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3"/>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3"/>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3"/>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3"/>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23"/>
            <p:cNvSpPr/>
            <p:nvPr/>
          </p:nvSpPr>
          <p:spPr>
            <a:xfrm>
              <a:off x="-53637" y="110400"/>
              <a:ext cx="9251275" cy="1790550"/>
            </a:xfrm>
            <a:custGeom>
              <a:avLst/>
              <a:gdLst/>
              <a:ahLst/>
              <a:cxnLst/>
              <a:rect l="l" t="t" r="r" b="b"/>
              <a:pathLst>
                <a:path w="370051" h="71622" extrusionOk="0">
                  <a:moveTo>
                    <a:pt x="0" y="71622"/>
                  </a:moveTo>
                  <a:lnTo>
                    <a:pt x="71271" y="41779"/>
                  </a:lnTo>
                  <a:lnTo>
                    <a:pt x="124286" y="66005"/>
                  </a:lnTo>
                  <a:lnTo>
                    <a:pt x="194856" y="34406"/>
                  </a:lnTo>
                  <a:lnTo>
                    <a:pt x="228209" y="47397"/>
                  </a:lnTo>
                  <a:lnTo>
                    <a:pt x="263670" y="28789"/>
                  </a:lnTo>
                  <a:lnTo>
                    <a:pt x="306854" y="54068"/>
                  </a:lnTo>
                  <a:lnTo>
                    <a:pt x="370051" y="0"/>
                  </a:lnTo>
                </a:path>
              </a:pathLst>
            </a:custGeom>
            <a:noFill/>
            <a:ln w="38100" cap="flat" cmpd="sng">
              <a:solidFill>
                <a:schemeClr val="dk2"/>
              </a:solidFill>
              <a:prstDash val="solid"/>
              <a:round/>
              <a:headEnd type="none" w="med" len="med"/>
              <a:tailEnd type="none" w="med" len="med"/>
            </a:ln>
          </p:spPr>
        </p:sp>
      </p:grpSp>
      <p:sp>
        <p:nvSpPr>
          <p:cNvPr id="1264" name="Google Shape;1264;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339950"/>
            <a:ext cx="2978400" cy="1887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lnSpc>
                <a:spcPct val="100000"/>
              </a:lnSpc>
              <a:spcBef>
                <a:spcPts val="0"/>
              </a:spcBef>
              <a:spcAft>
                <a:spcPts val="0"/>
              </a:spcAft>
              <a:buSzPts val="1200"/>
              <a:buFont typeface="Nunito Light"/>
              <a:buChar char="○"/>
              <a:defRPr/>
            </a:lvl2pPr>
            <a:lvl3pPr marL="1371600" lvl="2" indent="-304800">
              <a:lnSpc>
                <a:spcPct val="100000"/>
              </a:lnSpc>
              <a:spcBef>
                <a:spcPts val="0"/>
              </a:spcBef>
              <a:spcAft>
                <a:spcPts val="0"/>
              </a:spcAft>
              <a:buSzPts val="1200"/>
              <a:buFont typeface="Nunito Light"/>
              <a:buChar char="■"/>
              <a:defRPr/>
            </a:lvl3pPr>
            <a:lvl4pPr marL="1828800" lvl="3" indent="-304800">
              <a:lnSpc>
                <a:spcPct val="100000"/>
              </a:lnSpc>
              <a:spcBef>
                <a:spcPts val="0"/>
              </a:spcBef>
              <a:spcAft>
                <a:spcPts val="0"/>
              </a:spcAft>
              <a:buSzPts val="1200"/>
              <a:buFont typeface="Nunito Light"/>
              <a:buChar char="●"/>
              <a:defRPr/>
            </a:lvl4pPr>
            <a:lvl5pPr marL="2286000" lvl="4" indent="-304800">
              <a:lnSpc>
                <a:spcPct val="100000"/>
              </a:lnSpc>
              <a:spcBef>
                <a:spcPts val="0"/>
              </a:spcBef>
              <a:spcAft>
                <a:spcPts val="0"/>
              </a:spcAft>
              <a:buSzPts val="1200"/>
              <a:buFont typeface="Nunito Light"/>
              <a:buChar char="○"/>
              <a:defRPr/>
            </a:lvl5pPr>
            <a:lvl6pPr marL="2743200" lvl="5" indent="-304800">
              <a:lnSpc>
                <a:spcPct val="100000"/>
              </a:lnSpc>
              <a:spcBef>
                <a:spcPts val="0"/>
              </a:spcBef>
              <a:spcAft>
                <a:spcPts val="0"/>
              </a:spcAft>
              <a:buSzPts val="1200"/>
              <a:buFont typeface="Nunito Light"/>
              <a:buChar char="■"/>
              <a:defRPr/>
            </a:lvl6pPr>
            <a:lvl7pPr marL="3200400" lvl="6" indent="-304800">
              <a:lnSpc>
                <a:spcPct val="100000"/>
              </a:lnSpc>
              <a:spcBef>
                <a:spcPts val="0"/>
              </a:spcBef>
              <a:spcAft>
                <a:spcPts val="0"/>
              </a:spcAft>
              <a:buSzPts val="1200"/>
              <a:buFont typeface="Nunito Light"/>
              <a:buChar char="●"/>
              <a:defRPr/>
            </a:lvl7pPr>
            <a:lvl8pPr marL="3657600" lvl="7" indent="-304800">
              <a:lnSpc>
                <a:spcPct val="100000"/>
              </a:lnSpc>
              <a:spcBef>
                <a:spcPts val="0"/>
              </a:spcBef>
              <a:spcAft>
                <a:spcPts val="0"/>
              </a:spcAft>
              <a:buSzPts val="1200"/>
              <a:buFont typeface="Nunito Light"/>
              <a:buChar char="○"/>
              <a:defRPr/>
            </a:lvl8pPr>
            <a:lvl9pPr marL="4114800" lvl="8" indent="-304800">
              <a:lnSpc>
                <a:spcPct val="100000"/>
              </a:lnSpc>
              <a:spcBef>
                <a:spcPts val="0"/>
              </a:spcBef>
              <a:spcAft>
                <a:spcPts val="0"/>
              </a:spcAft>
              <a:buSzPts val="1200"/>
              <a:buFont typeface="Nunito Light"/>
              <a:buChar char="■"/>
              <a:defRPr/>
            </a:lvl9pPr>
          </a:lstStyle>
          <a:p>
            <a:endParaRPr/>
          </a:p>
        </p:txBody>
      </p:sp>
      <p:sp>
        <p:nvSpPr>
          <p:cNvPr id="20" name="Google Shape;20;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3" name="Google Shape;23;p5"/>
          <p:cNvSpPr txBox="1">
            <a:spLocks noGrp="1"/>
          </p:cNvSpPr>
          <p:nvPr>
            <p:ph type="subTitle" idx="1"/>
          </p:nvPr>
        </p:nvSpPr>
        <p:spPr>
          <a:xfrm>
            <a:off x="5052154" y="2697699"/>
            <a:ext cx="3378600" cy="125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726799" y="2697699"/>
            <a:ext cx="3378600" cy="125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726799" y="2333200"/>
            <a:ext cx="3378600" cy="3645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subTitle" idx="4"/>
          </p:nvPr>
        </p:nvSpPr>
        <p:spPr>
          <a:xfrm>
            <a:off x="5052154" y="2333200"/>
            <a:ext cx="3378600" cy="3645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7" name="Google Shape;27;p5"/>
          <p:cNvGrpSpPr/>
          <p:nvPr/>
        </p:nvGrpSpPr>
        <p:grpSpPr>
          <a:xfrm>
            <a:off x="-24400" y="4426109"/>
            <a:ext cx="9192925" cy="638912"/>
            <a:chOff x="-24400" y="4426109"/>
            <a:chExt cx="9192925" cy="638912"/>
          </a:xfrm>
        </p:grpSpPr>
        <p:grpSp>
          <p:nvGrpSpPr>
            <p:cNvPr id="28" name="Google Shape;28;p5"/>
            <p:cNvGrpSpPr/>
            <p:nvPr/>
          </p:nvGrpSpPr>
          <p:grpSpPr>
            <a:xfrm flipH="1">
              <a:off x="-49" y="4426109"/>
              <a:ext cx="9144224" cy="508972"/>
              <a:chOff x="3813377" y="4427079"/>
              <a:chExt cx="3441819" cy="684378"/>
            </a:xfrm>
          </p:grpSpPr>
          <p:sp>
            <p:nvSpPr>
              <p:cNvPr id="29" name="Google Shape;29;p5"/>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3813377" y="4427079"/>
                <a:ext cx="25247" cy="684378"/>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4157899" y="4990220"/>
                <a:ext cx="29331" cy="121194"/>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7177772" y="4936907"/>
                <a:ext cx="29303" cy="174489"/>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7228651" y="4972308"/>
                <a:ext cx="26545" cy="139105"/>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5"/>
            <p:cNvGrpSpPr/>
            <p:nvPr/>
          </p:nvGrpSpPr>
          <p:grpSpPr>
            <a:xfrm>
              <a:off x="-1" y="4935256"/>
              <a:ext cx="9144134" cy="129765"/>
              <a:chOff x="237925" y="603400"/>
              <a:chExt cx="3162200" cy="44875"/>
            </a:xfrm>
          </p:grpSpPr>
          <p:sp>
            <p:nvSpPr>
              <p:cNvPr id="100" name="Google Shape;100;p5"/>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5"/>
            <p:cNvSpPr/>
            <p:nvPr/>
          </p:nvSpPr>
          <p:spPr>
            <a:xfrm>
              <a:off x="-24400" y="4470863"/>
              <a:ext cx="9192925" cy="419450"/>
            </a:xfrm>
            <a:custGeom>
              <a:avLst/>
              <a:gdLst/>
              <a:ahLst/>
              <a:cxnLst/>
              <a:rect l="l" t="t" r="r" b="b"/>
              <a:pathLst>
                <a:path w="367717" h="16778" extrusionOk="0">
                  <a:moveTo>
                    <a:pt x="0" y="16778"/>
                  </a:moveTo>
                  <a:lnTo>
                    <a:pt x="23769" y="11535"/>
                  </a:lnTo>
                  <a:lnTo>
                    <a:pt x="49635" y="15729"/>
                  </a:lnTo>
                  <a:lnTo>
                    <a:pt x="74802" y="6991"/>
                  </a:lnTo>
                  <a:lnTo>
                    <a:pt x="108008" y="15379"/>
                  </a:lnTo>
                  <a:lnTo>
                    <a:pt x="144361" y="7340"/>
                  </a:lnTo>
                  <a:lnTo>
                    <a:pt x="178266" y="14680"/>
                  </a:lnTo>
                  <a:lnTo>
                    <a:pt x="229649" y="8738"/>
                  </a:lnTo>
                  <a:lnTo>
                    <a:pt x="254990" y="13282"/>
                  </a:lnTo>
                  <a:lnTo>
                    <a:pt x="327870" y="15205"/>
                  </a:lnTo>
                  <a:lnTo>
                    <a:pt x="367717" y="0"/>
                  </a:lnTo>
                </a:path>
              </a:pathLst>
            </a:custGeom>
            <a:noFill/>
            <a:ln w="28575" cap="flat" cmpd="sng">
              <a:solidFill>
                <a:schemeClr val="dk2"/>
              </a:solidFill>
              <a:prstDash val="solid"/>
              <a:round/>
              <a:headEnd type="none" w="med" len="med"/>
              <a:tailEnd type="none" w="med" len="med"/>
            </a:ln>
          </p:spPr>
        </p:sp>
      </p:grpSp>
      <p:sp>
        <p:nvSpPr>
          <p:cNvPr id="103" name="Google Shape;103;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106" name="Google Shape;106;p6"/>
          <p:cNvGrpSpPr/>
          <p:nvPr/>
        </p:nvGrpSpPr>
        <p:grpSpPr>
          <a:xfrm>
            <a:off x="-79000" y="4603999"/>
            <a:ext cx="9321500" cy="461022"/>
            <a:chOff x="-79000" y="4603999"/>
            <a:chExt cx="9321500" cy="461022"/>
          </a:xfrm>
        </p:grpSpPr>
        <p:grpSp>
          <p:nvGrpSpPr>
            <p:cNvPr id="107" name="Google Shape;107;p6"/>
            <p:cNvGrpSpPr/>
            <p:nvPr/>
          </p:nvGrpSpPr>
          <p:grpSpPr>
            <a:xfrm>
              <a:off x="-60" y="4603999"/>
              <a:ext cx="9144241" cy="331058"/>
              <a:chOff x="3813375" y="4666275"/>
              <a:chExt cx="3441825" cy="445150"/>
            </a:xfrm>
          </p:grpSpPr>
          <p:sp>
            <p:nvSpPr>
              <p:cNvPr id="108" name="Google Shape;108;p6"/>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6"/>
            <p:cNvGrpSpPr/>
            <p:nvPr/>
          </p:nvGrpSpPr>
          <p:grpSpPr>
            <a:xfrm>
              <a:off x="-1" y="4935256"/>
              <a:ext cx="9144134" cy="129765"/>
              <a:chOff x="237925" y="603400"/>
              <a:chExt cx="3162200" cy="44875"/>
            </a:xfrm>
          </p:grpSpPr>
          <p:sp>
            <p:nvSpPr>
              <p:cNvPr id="179" name="Google Shape;179;p6"/>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6"/>
            <p:cNvSpPr/>
            <p:nvPr/>
          </p:nvSpPr>
          <p:spPr>
            <a:xfrm>
              <a:off x="-79000" y="4650435"/>
              <a:ext cx="9321500" cy="227822"/>
            </a:xfrm>
            <a:custGeom>
              <a:avLst/>
              <a:gdLst/>
              <a:ahLst/>
              <a:cxnLst/>
              <a:rect l="l" t="t" r="r" b="b"/>
              <a:pathLst>
                <a:path w="372860" h="10182" extrusionOk="0">
                  <a:moveTo>
                    <a:pt x="0" y="10182"/>
                  </a:moveTo>
                  <a:lnTo>
                    <a:pt x="50206" y="5267"/>
                  </a:lnTo>
                  <a:lnTo>
                    <a:pt x="117967" y="8427"/>
                  </a:lnTo>
                  <a:lnTo>
                    <a:pt x="170982" y="1405"/>
                  </a:lnTo>
                  <a:lnTo>
                    <a:pt x="226104" y="9480"/>
                  </a:lnTo>
                  <a:lnTo>
                    <a:pt x="291407" y="0"/>
                  </a:lnTo>
                  <a:lnTo>
                    <a:pt x="372860" y="9831"/>
                  </a:lnTo>
                </a:path>
              </a:pathLst>
            </a:custGeom>
            <a:noFill/>
            <a:ln w="28575" cap="flat" cmpd="sng">
              <a:solidFill>
                <a:schemeClr val="dk2"/>
              </a:solidFill>
              <a:prstDash val="solid"/>
              <a:round/>
              <a:headEnd type="none" w="med" len="med"/>
              <a:tailEnd type="none" w="med" len="med"/>
            </a:ln>
          </p:spPr>
        </p:sp>
      </p:grpSp>
      <p:sp>
        <p:nvSpPr>
          <p:cNvPr id="182" name="Google Shape;182;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85" name="Google Shape;185;p7"/>
          <p:cNvSpPr txBox="1">
            <a:spLocks noGrp="1"/>
          </p:cNvSpPr>
          <p:nvPr>
            <p:ph type="subTitle" idx="1"/>
          </p:nvPr>
        </p:nvSpPr>
        <p:spPr>
          <a:xfrm>
            <a:off x="713225" y="1527400"/>
            <a:ext cx="3596400" cy="252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186" name="Google Shape;186;p7"/>
          <p:cNvSpPr>
            <a:spLocks noGrp="1"/>
          </p:cNvSpPr>
          <p:nvPr>
            <p:ph type="pic" idx="2"/>
          </p:nvPr>
        </p:nvSpPr>
        <p:spPr>
          <a:xfrm>
            <a:off x="4742425" y="1685250"/>
            <a:ext cx="3688200" cy="2207100"/>
          </a:xfrm>
          <a:prstGeom prst="rect">
            <a:avLst/>
          </a:prstGeom>
          <a:noFill/>
          <a:ln>
            <a:noFill/>
          </a:ln>
        </p:spPr>
      </p:sp>
      <p:grpSp>
        <p:nvGrpSpPr>
          <p:cNvPr id="187" name="Google Shape;187;p7"/>
          <p:cNvGrpSpPr/>
          <p:nvPr/>
        </p:nvGrpSpPr>
        <p:grpSpPr>
          <a:xfrm>
            <a:off x="-52675" y="4603999"/>
            <a:ext cx="9268850" cy="461022"/>
            <a:chOff x="-52675" y="4603999"/>
            <a:chExt cx="9268850" cy="461022"/>
          </a:xfrm>
        </p:grpSpPr>
        <p:grpSp>
          <p:nvGrpSpPr>
            <p:cNvPr id="188" name="Google Shape;188;p7"/>
            <p:cNvGrpSpPr/>
            <p:nvPr/>
          </p:nvGrpSpPr>
          <p:grpSpPr>
            <a:xfrm>
              <a:off x="1182" y="4603999"/>
              <a:ext cx="9141581" cy="331058"/>
              <a:chOff x="3961925" y="4666275"/>
              <a:chExt cx="3440824" cy="445150"/>
            </a:xfrm>
          </p:grpSpPr>
          <p:sp>
            <p:nvSpPr>
              <p:cNvPr id="189" name="Google Shape;189;p7"/>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a:off x="7278474"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7329024"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7377524"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7"/>
            <p:cNvGrpSpPr/>
            <p:nvPr/>
          </p:nvGrpSpPr>
          <p:grpSpPr>
            <a:xfrm>
              <a:off x="-1" y="4935256"/>
              <a:ext cx="9144134" cy="129765"/>
              <a:chOff x="237925" y="603400"/>
              <a:chExt cx="3162200" cy="44875"/>
            </a:xfrm>
          </p:grpSpPr>
          <p:sp>
            <p:nvSpPr>
              <p:cNvPr id="260" name="Google Shape;260;p7"/>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7"/>
            <p:cNvSpPr/>
            <p:nvPr/>
          </p:nvSpPr>
          <p:spPr>
            <a:xfrm>
              <a:off x="-52675" y="4625650"/>
              <a:ext cx="9268850" cy="263300"/>
            </a:xfrm>
            <a:custGeom>
              <a:avLst/>
              <a:gdLst/>
              <a:ahLst/>
              <a:cxnLst/>
              <a:rect l="l" t="t" r="r" b="b"/>
              <a:pathLst>
                <a:path w="370754" h="10532" extrusionOk="0">
                  <a:moveTo>
                    <a:pt x="0" y="10532"/>
                  </a:moveTo>
                  <a:lnTo>
                    <a:pt x="15800" y="3510"/>
                  </a:lnTo>
                  <a:lnTo>
                    <a:pt x="33705" y="9479"/>
                  </a:lnTo>
                  <a:lnTo>
                    <a:pt x="72677" y="2808"/>
                  </a:lnTo>
                  <a:lnTo>
                    <a:pt x="95849" y="10532"/>
                  </a:lnTo>
                  <a:lnTo>
                    <a:pt x="144299" y="2106"/>
                  </a:lnTo>
                  <a:lnTo>
                    <a:pt x="174142" y="9128"/>
                  </a:lnTo>
                  <a:lnTo>
                    <a:pt x="206794" y="0"/>
                  </a:lnTo>
                  <a:lnTo>
                    <a:pt x="244712" y="9830"/>
                  </a:lnTo>
                  <a:lnTo>
                    <a:pt x="279119" y="2808"/>
                  </a:lnTo>
                  <a:lnTo>
                    <a:pt x="346528" y="8075"/>
                  </a:lnTo>
                  <a:lnTo>
                    <a:pt x="370754" y="2106"/>
                  </a:lnTo>
                </a:path>
              </a:pathLst>
            </a:custGeom>
            <a:noFill/>
            <a:ln w="28575" cap="flat" cmpd="sng">
              <a:solidFill>
                <a:schemeClr val="dk2"/>
              </a:solidFill>
              <a:prstDash val="solid"/>
              <a:round/>
              <a:headEnd type="none" w="med" len="med"/>
              <a:tailEnd type="none" w="med" len="med"/>
            </a:ln>
          </p:spPr>
        </p:sp>
      </p:grpSp>
      <p:sp>
        <p:nvSpPr>
          <p:cNvPr id="263" name="Google Shape;26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4"/>
        <p:cNvGrpSpPr/>
        <p:nvPr/>
      </p:nvGrpSpPr>
      <p:grpSpPr>
        <a:xfrm>
          <a:off x="0" y="0"/>
          <a:ext cx="0" cy="0"/>
          <a:chOff x="0" y="0"/>
          <a:chExt cx="0" cy="0"/>
        </a:xfrm>
      </p:grpSpPr>
      <p:sp>
        <p:nvSpPr>
          <p:cNvPr id="265" name="Google Shape;265;p8"/>
          <p:cNvSpPr txBox="1">
            <a:spLocks noGrp="1"/>
          </p:cNvSpPr>
          <p:nvPr>
            <p:ph type="title"/>
          </p:nvPr>
        </p:nvSpPr>
        <p:spPr>
          <a:xfrm>
            <a:off x="1652700" y="2885850"/>
            <a:ext cx="5838600" cy="1814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66" name="Google Shape;266;p8"/>
          <p:cNvGrpSpPr/>
          <p:nvPr/>
        </p:nvGrpSpPr>
        <p:grpSpPr>
          <a:xfrm>
            <a:off x="-1" y="1900931"/>
            <a:ext cx="9144134" cy="129765"/>
            <a:chOff x="237925" y="603400"/>
            <a:chExt cx="3162200" cy="44875"/>
          </a:xfrm>
        </p:grpSpPr>
        <p:sp>
          <p:nvSpPr>
            <p:cNvPr id="267" name="Google Shape;267;p8"/>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8"/>
          <p:cNvGrpSpPr/>
          <p:nvPr/>
        </p:nvGrpSpPr>
        <p:grpSpPr>
          <a:xfrm flipH="1">
            <a:off x="-52" y="718275"/>
            <a:ext cx="9144252" cy="1182675"/>
            <a:chOff x="3813375" y="4666275"/>
            <a:chExt cx="3441829" cy="445150"/>
          </a:xfrm>
        </p:grpSpPr>
        <p:sp>
          <p:nvSpPr>
            <p:cNvPr id="270" name="Google Shape;270;p8"/>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4704146" y="4906019"/>
              <a:ext cx="25933" cy="20537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4752653" y="4921517"/>
              <a:ext cx="27947" cy="189880"/>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4801471" y="4951112"/>
              <a:ext cx="29303" cy="160290"/>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4852350" y="4972293"/>
              <a:ext cx="26603" cy="139105"/>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4900500" y="5055006"/>
              <a:ext cx="29275" cy="56385"/>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5001204" y="4972302"/>
              <a:ext cx="25925" cy="139089"/>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3912423" y="5017762"/>
              <a:ext cx="25228" cy="93641"/>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4060599" y="5055006"/>
              <a:ext cx="25925" cy="56388"/>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4109098" y="4980517"/>
              <a:ext cx="21215" cy="130877"/>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4157897" y="5004852"/>
              <a:ext cx="29331" cy="106551"/>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5097147" y="4921536"/>
              <a:ext cx="32106" cy="189875"/>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5050700" y="5017752"/>
              <a:ext cx="25925" cy="9365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5493196" y="4934851"/>
              <a:ext cx="32106" cy="176547"/>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5645127" y="4990228"/>
              <a:ext cx="25217" cy="12118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5841802" y="4972303"/>
              <a:ext cx="27947" cy="139101"/>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890629" y="4951131"/>
              <a:ext cx="29294" cy="160290"/>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7080454" y="4990228"/>
              <a:ext cx="25925" cy="121166"/>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7128952" y="5068980"/>
              <a:ext cx="27947" cy="4242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7177779" y="5055016"/>
              <a:ext cx="29294" cy="56397"/>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7228649" y="5079839"/>
              <a:ext cx="26555" cy="31566"/>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8"/>
          <p:cNvSpPr/>
          <p:nvPr/>
        </p:nvSpPr>
        <p:spPr>
          <a:xfrm>
            <a:off x="-53625" y="713225"/>
            <a:ext cx="9254325" cy="1187725"/>
          </a:xfrm>
          <a:custGeom>
            <a:avLst/>
            <a:gdLst/>
            <a:ahLst/>
            <a:cxnLst/>
            <a:rect l="l" t="t" r="r" b="b"/>
            <a:pathLst>
              <a:path w="370173" h="47509" extrusionOk="0">
                <a:moveTo>
                  <a:pt x="0" y="47509"/>
                </a:moveTo>
                <a:lnTo>
                  <a:pt x="77528" y="0"/>
                </a:lnTo>
                <a:lnTo>
                  <a:pt x="163445" y="38844"/>
                </a:lnTo>
                <a:lnTo>
                  <a:pt x="214469" y="19093"/>
                </a:lnTo>
                <a:lnTo>
                  <a:pt x="245741" y="36211"/>
                </a:lnTo>
                <a:lnTo>
                  <a:pt x="304336" y="13168"/>
                </a:lnTo>
                <a:lnTo>
                  <a:pt x="329354" y="36211"/>
                </a:lnTo>
                <a:lnTo>
                  <a:pt x="370173" y="23702"/>
                </a:lnTo>
              </a:path>
            </a:pathLst>
          </a:custGeom>
          <a:noFill/>
          <a:ln w="38100" cap="flat" cmpd="sng">
            <a:solidFill>
              <a:schemeClr val="dk2"/>
            </a:solidFill>
            <a:prstDash val="solid"/>
            <a:round/>
            <a:headEnd type="none" w="med" len="med"/>
            <a:tailEnd type="none" w="med" len="med"/>
          </a:ln>
        </p:spPr>
      </p:sp>
      <p:sp>
        <p:nvSpPr>
          <p:cNvPr id="341" name="Google Shape;341;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2"/>
        <p:cNvGrpSpPr/>
        <p:nvPr/>
      </p:nvGrpSpPr>
      <p:grpSpPr>
        <a:xfrm>
          <a:off x="0" y="0"/>
          <a:ext cx="0" cy="0"/>
          <a:chOff x="0" y="0"/>
          <a:chExt cx="0" cy="0"/>
        </a:xfrm>
      </p:grpSpPr>
      <p:grpSp>
        <p:nvGrpSpPr>
          <p:cNvPr id="343" name="Google Shape;343;p9"/>
          <p:cNvGrpSpPr/>
          <p:nvPr/>
        </p:nvGrpSpPr>
        <p:grpSpPr>
          <a:xfrm>
            <a:off x="36867" y="4267697"/>
            <a:ext cx="9144241" cy="693944"/>
            <a:chOff x="3813375" y="4666275"/>
            <a:chExt cx="3441825" cy="445150"/>
          </a:xfrm>
        </p:grpSpPr>
        <p:sp>
          <p:nvSpPr>
            <p:cNvPr id="344" name="Google Shape;344;p9"/>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9"/>
          <p:cNvSpPr/>
          <p:nvPr/>
        </p:nvSpPr>
        <p:spPr>
          <a:xfrm flipH="1">
            <a:off x="-8775" y="4246350"/>
            <a:ext cx="9198600" cy="623175"/>
          </a:xfrm>
          <a:custGeom>
            <a:avLst/>
            <a:gdLst/>
            <a:ahLst/>
            <a:cxnLst/>
            <a:rect l="l" t="t" r="r" b="b"/>
            <a:pathLst>
              <a:path w="367944" h="24927" extrusionOk="0">
                <a:moveTo>
                  <a:pt x="0" y="19661"/>
                </a:moveTo>
                <a:lnTo>
                  <a:pt x="30194" y="24927"/>
                </a:lnTo>
                <a:lnTo>
                  <a:pt x="76538" y="8426"/>
                </a:lnTo>
                <a:lnTo>
                  <a:pt x="108136" y="24927"/>
                </a:lnTo>
                <a:lnTo>
                  <a:pt x="167822" y="2458"/>
                </a:lnTo>
                <a:lnTo>
                  <a:pt x="207495" y="24927"/>
                </a:lnTo>
                <a:lnTo>
                  <a:pt x="225401" y="13693"/>
                </a:lnTo>
                <a:lnTo>
                  <a:pt x="242956" y="23874"/>
                </a:lnTo>
                <a:lnTo>
                  <a:pt x="293513" y="0"/>
                </a:lnTo>
                <a:lnTo>
                  <a:pt x="346879" y="24927"/>
                </a:lnTo>
                <a:lnTo>
                  <a:pt x="367944" y="16852"/>
                </a:lnTo>
              </a:path>
            </a:pathLst>
          </a:custGeom>
          <a:noFill/>
          <a:ln w="28575" cap="flat" cmpd="sng">
            <a:solidFill>
              <a:schemeClr val="dk2"/>
            </a:solidFill>
            <a:prstDash val="solid"/>
            <a:round/>
            <a:headEnd type="none" w="med" len="med"/>
            <a:tailEnd type="none" w="med" len="med"/>
          </a:ln>
        </p:spPr>
      </p:sp>
      <p:grpSp>
        <p:nvGrpSpPr>
          <p:cNvPr id="415" name="Google Shape;415;p9"/>
          <p:cNvGrpSpPr/>
          <p:nvPr/>
        </p:nvGrpSpPr>
        <p:grpSpPr>
          <a:xfrm>
            <a:off x="-1" y="4935256"/>
            <a:ext cx="9144134" cy="129765"/>
            <a:chOff x="237925" y="603400"/>
            <a:chExt cx="3162200" cy="44875"/>
          </a:xfrm>
        </p:grpSpPr>
        <p:sp>
          <p:nvSpPr>
            <p:cNvPr id="416" name="Google Shape;416;p9"/>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txBox="1">
            <a:spLocks noGrp="1"/>
          </p:cNvSpPr>
          <p:nvPr>
            <p:ph type="title"/>
          </p:nvPr>
        </p:nvSpPr>
        <p:spPr>
          <a:xfrm>
            <a:off x="1442925" y="848500"/>
            <a:ext cx="6295200" cy="99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sz="150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419" name="Google Shape;419;p9"/>
          <p:cNvSpPr txBox="1">
            <a:spLocks noGrp="1"/>
          </p:cNvSpPr>
          <p:nvPr>
            <p:ph type="subTitle" idx="1"/>
          </p:nvPr>
        </p:nvSpPr>
        <p:spPr>
          <a:xfrm>
            <a:off x="1442925" y="1847000"/>
            <a:ext cx="6295200" cy="53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20" name="Google Shape;42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1"/>
        <p:cNvGrpSpPr/>
        <p:nvPr/>
      </p:nvGrpSpPr>
      <p:grpSpPr>
        <a:xfrm>
          <a:off x="0" y="0"/>
          <a:ext cx="0" cy="0"/>
          <a:chOff x="0" y="0"/>
          <a:chExt cx="0" cy="0"/>
        </a:xfrm>
      </p:grpSpPr>
      <p:sp>
        <p:nvSpPr>
          <p:cNvPr id="422" name="Google Shape;422;p10"/>
          <p:cNvSpPr>
            <a:spLocks noGrp="1"/>
          </p:cNvSpPr>
          <p:nvPr>
            <p:ph type="pic" idx="2"/>
          </p:nvPr>
        </p:nvSpPr>
        <p:spPr>
          <a:xfrm>
            <a:off x="0" y="0"/>
            <a:ext cx="9144000" cy="5143500"/>
          </a:xfrm>
          <a:prstGeom prst="rect">
            <a:avLst/>
          </a:prstGeom>
          <a:noFill/>
          <a:ln>
            <a:noFill/>
          </a:ln>
        </p:spPr>
      </p:sp>
      <p:sp>
        <p:nvSpPr>
          <p:cNvPr id="423" name="Google Shape;423;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424" name="Google Shape;424;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1pPr>
            <a:lvl2pPr lvl="1"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2pPr>
            <a:lvl3pPr lvl="2"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3pPr>
            <a:lvl4pPr lvl="3"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4pPr>
            <a:lvl5pPr lvl="4"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5pPr>
            <a:lvl6pPr lvl="5"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6pPr>
            <a:lvl7pPr lvl="6"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7pPr>
            <a:lvl8pPr lvl="7"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8pPr>
            <a:lvl9pPr lvl="8" algn="ctr">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Work Sans"/>
                <a:ea typeface="Work Sans"/>
                <a:cs typeface="Work Sans"/>
                <a:sym typeface="Work Sans"/>
              </a:defRPr>
            </a:lvl1pPr>
            <a:lvl2pPr lvl="1" algn="r">
              <a:buNone/>
              <a:defRPr sz="1300">
                <a:solidFill>
                  <a:schemeClr val="dk1"/>
                </a:solidFill>
                <a:latin typeface="Work Sans"/>
                <a:ea typeface="Work Sans"/>
                <a:cs typeface="Work Sans"/>
                <a:sym typeface="Work Sans"/>
              </a:defRPr>
            </a:lvl2pPr>
            <a:lvl3pPr lvl="2" algn="r">
              <a:buNone/>
              <a:defRPr sz="1300">
                <a:solidFill>
                  <a:schemeClr val="dk1"/>
                </a:solidFill>
                <a:latin typeface="Work Sans"/>
                <a:ea typeface="Work Sans"/>
                <a:cs typeface="Work Sans"/>
                <a:sym typeface="Work Sans"/>
              </a:defRPr>
            </a:lvl3pPr>
            <a:lvl4pPr lvl="3" algn="r">
              <a:buNone/>
              <a:defRPr sz="1300">
                <a:solidFill>
                  <a:schemeClr val="dk1"/>
                </a:solidFill>
                <a:latin typeface="Work Sans"/>
                <a:ea typeface="Work Sans"/>
                <a:cs typeface="Work Sans"/>
                <a:sym typeface="Work Sans"/>
              </a:defRPr>
            </a:lvl4pPr>
            <a:lvl5pPr lvl="4" algn="r">
              <a:buNone/>
              <a:defRPr sz="1300">
                <a:solidFill>
                  <a:schemeClr val="dk1"/>
                </a:solidFill>
                <a:latin typeface="Work Sans"/>
                <a:ea typeface="Work Sans"/>
                <a:cs typeface="Work Sans"/>
                <a:sym typeface="Work Sans"/>
              </a:defRPr>
            </a:lvl5pPr>
            <a:lvl6pPr lvl="5" algn="r">
              <a:buNone/>
              <a:defRPr sz="1300">
                <a:solidFill>
                  <a:schemeClr val="dk1"/>
                </a:solidFill>
                <a:latin typeface="Work Sans"/>
                <a:ea typeface="Work Sans"/>
                <a:cs typeface="Work Sans"/>
                <a:sym typeface="Work Sans"/>
              </a:defRPr>
            </a:lvl6pPr>
            <a:lvl7pPr lvl="6" algn="r">
              <a:buNone/>
              <a:defRPr sz="1300">
                <a:solidFill>
                  <a:schemeClr val="dk1"/>
                </a:solidFill>
                <a:latin typeface="Work Sans"/>
                <a:ea typeface="Work Sans"/>
                <a:cs typeface="Work Sans"/>
                <a:sym typeface="Work Sans"/>
              </a:defRPr>
            </a:lvl7pPr>
            <a:lvl8pPr lvl="7" algn="r">
              <a:buNone/>
              <a:defRPr sz="1300">
                <a:solidFill>
                  <a:schemeClr val="dk1"/>
                </a:solidFill>
                <a:latin typeface="Work Sans"/>
                <a:ea typeface="Work Sans"/>
                <a:cs typeface="Work Sans"/>
                <a:sym typeface="Work Sans"/>
              </a:defRPr>
            </a:lvl8pPr>
            <a:lvl9pPr lvl="8" algn="r">
              <a:buNone/>
              <a:defRPr sz="1300">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clauss24/MTLSA_Project/tree/ma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2.deloitte.com/us/en/insights/industry/technology/technology-media-telecom-outlooks/technology-industry-outlook.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24"/>
          <p:cNvSpPr txBox="1">
            <a:spLocks noGrp="1"/>
          </p:cNvSpPr>
          <p:nvPr>
            <p:ph type="ctrTitle"/>
          </p:nvPr>
        </p:nvSpPr>
        <p:spPr>
          <a:xfrm>
            <a:off x="425700" y="1939075"/>
            <a:ext cx="8292600" cy="22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a:t>Evaluating a Hybrid LSTM-ARIMA Model to Forecast NDXT-100 Performance </a:t>
            </a:r>
            <a:endParaRPr sz="4200"/>
          </a:p>
        </p:txBody>
      </p:sp>
      <p:sp>
        <p:nvSpPr>
          <p:cNvPr id="1270" name="Google Shape;1270;p24"/>
          <p:cNvSpPr txBox="1">
            <a:spLocks noGrp="1"/>
          </p:cNvSpPr>
          <p:nvPr>
            <p:ph type="subTitle" idx="1"/>
          </p:nvPr>
        </p:nvSpPr>
        <p:spPr>
          <a:xfrm>
            <a:off x="1219125" y="4186475"/>
            <a:ext cx="6705900" cy="78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Yuca Chen, Jacklyn Clauss, Skyler Lindsey, Dayanara Yanez</a:t>
            </a:r>
            <a:endParaRPr/>
          </a:p>
          <a:p>
            <a:pPr marL="0" lvl="0" indent="0" algn="ctr" rtl="0">
              <a:spcBef>
                <a:spcPts val="0"/>
              </a:spcBef>
              <a:spcAft>
                <a:spcPts val="0"/>
              </a:spcAft>
              <a:buNone/>
            </a:pPr>
            <a:r>
              <a:rPr lang="en">
                <a:solidFill>
                  <a:schemeClr val="dk2"/>
                </a:solidFill>
              </a:rPr>
              <a:t>PHYS664 Final Presentation | May 15th, 2025</a:t>
            </a:r>
            <a:endParaRPr>
              <a:solidFill>
                <a:schemeClr val="dk2"/>
              </a:solidFill>
            </a:endParaRPr>
          </a:p>
        </p:txBody>
      </p:sp>
      <p:grpSp>
        <p:nvGrpSpPr>
          <p:cNvPr id="1271" name="Google Shape;1271;p24"/>
          <p:cNvGrpSpPr/>
          <p:nvPr/>
        </p:nvGrpSpPr>
        <p:grpSpPr>
          <a:xfrm>
            <a:off x="-53650" y="-57425"/>
            <a:ext cx="9251275" cy="1920296"/>
            <a:chOff x="-53637" y="110400"/>
            <a:chExt cx="9251275" cy="1920296"/>
          </a:xfrm>
        </p:grpSpPr>
        <p:grpSp>
          <p:nvGrpSpPr>
            <p:cNvPr id="1272" name="Google Shape;1272;p24"/>
            <p:cNvGrpSpPr/>
            <p:nvPr/>
          </p:nvGrpSpPr>
          <p:grpSpPr>
            <a:xfrm>
              <a:off x="-1" y="1900931"/>
              <a:ext cx="9144134" cy="129765"/>
              <a:chOff x="237925" y="603400"/>
              <a:chExt cx="3162200" cy="44875"/>
            </a:xfrm>
          </p:grpSpPr>
          <p:sp>
            <p:nvSpPr>
              <p:cNvPr id="1273" name="Google Shape;1273;p24"/>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4"/>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4"/>
            <p:cNvGrpSpPr/>
            <p:nvPr/>
          </p:nvGrpSpPr>
          <p:grpSpPr>
            <a:xfrm>
              <a:off x="-41" y="718275"/>
              <a:ext cx="9144241" cy="1182675"/>
              <a:chOff x="3813375" y="4666275"/>
              <a:chExt cx="3441825" cy="445150"/>
            </a:xfrm>
          </p:grpSpPr>
          <p:sp>
            <p:nvSpPr>
              <p:cNvPr id="1276" name="Google Shape;1276;p24"/>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4"/>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4"/>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4"/>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4"/>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4"/>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4"/>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4"/>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4"/>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4"/>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4"/>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4"/>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4"/>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4"/>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4"/>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4"/>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4"/>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4"/>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4"/>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4"/>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4"/>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4"/>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4"/>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4"/>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4"/>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4"/>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4"/>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4"/>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4"/>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4"/>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4"/>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4"/>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4"/>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4"/>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4"/>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4"/>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4"/>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4"/>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4"/>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4"/>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4"/>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4"/>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4"/>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4"/>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4"/>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4"/>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4"/>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4"/>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4"/>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4"/>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4"/>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4"/>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4"/>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4"/>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4"/>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4"/>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4"/>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6" name="Google Shape;1346;p24"/>
            <p:cNvSpPr/>
            <p:nvPr/>
          </p:nvSpPr>
          <p:spPr>
            <a:xfrm>
              <a:off x="-53637" y="110400"/>
              <a:ext cx="9251275" cy="1790550"/>
            </a:xfrm>
            <a:custGeom>
              <a:avLst/>
              <a:gdLst/>
              <a:ahLst/>
              <a:cxnLst/>
              <a:rect l="l" t="t" r="r" b="b"/>
              <a:pathLst>
                <a:path w="370051" h="71622" extrusionOk="0">
                  <a:moveTo>
                    <a:pt x="0" y="71622"/>
                  </a:moveTo>
                  <a:lnTo>
                    <a:pt x="71271" y="41779"/>
                  </a:lnTo>
                  <a:lnTo>
                    <a:pt x="124286" y="66005"/>
                  </a:lnTo>
                  <a:lnTo>
                    <a:pt x="194856" y="34406"/>
                  </a:lnTo>
                  <a:lnTo>
                    <a:pt x="228209" y="47397"/>
                  </a:lnTo>
                  <a:lnTo>
                    <a:pt x="263670" y="28789"/>
                  </a:lnTo>
                  <a:lnTo>
                    <a:pt x="306854" y="54068"/>
                  </a:lnTo>
                  <a:lnTo>
                    <a:pt x="370051" y="0"/>
                  </a:lnTo>
                </a:path>
              </a:pathLst>
            </a:custGeom>
            <a:noFill/>
            <a:ln w="38100" cap="flat" cmpd="sng">
              <a:solidFill>
                <a:schemeClr val="dk2"/>
              </a:solidFill>
              <a:prstDash val="solid"/>
              <a:round/>
              <a:headEnd type="none" w="med" len="med"/>
              <a:tailEnd type="none" w="med" len="med"/>
            </a:ln>
          </p:spPr>
          <p:txBody>
            <a:bodyPr/>
            <a:lstStyle/>
            <a:p>
              <a:endParaRPr lang="en-US"/>
            </a:p>
          </p:txBody>
        </p:sp>
      </p:grpSp>
      <p:pic>
        <p:nvPicPr>
          <p:cNvPr id="1347" name="Google Shape;1347;p24">
            <a:hlinkClick r:id="rId3"/>
          </p:cNvPr>
          <p:cNvPicPr preferRelativeResize="0"/>
          <p:nvPr/>
        </p:nvPicPr>
        <p:blipFill>
          <a:blip r:embed="rId4">
            <a:alphaModFix/>
          </a:blip>
          <a:stretch>
            <a:fillRect/>
          </a:stretch>
        </p:blipFill>
        <p:spPr>
          <a:xfrm>
            <a:off x="7729025" y="4213075"/>
            <a:ext cx="575500" cy="57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pic>
        <p:nvPicPr>
          <p:cNvPr id="1425" name="Google Shape;1425;p33"/>
          <p:cNvPicPr preferRelativeResize="0"/>
          <p:nvPr/>
        </p:nvPicPr>
        <p:blipFill>
          <a:blip r:embed="rId3">
            <a:alphaModFix/>
          </a:blip>
          <a:stretch>
            <a:fillRect/>
          </a:stretch>
        </p:blipFill>
        <p:spPr>
          <a:xfrm>
            <a:off x="1406750" y="224275"/>
            <a:ext cx="5847076" cy="4406399"/>
          </a:xfrm>
          <a:prstGeom prst="rect">
            <a:avLst/>
          </a:prstGeom>
          <a:noFill/>
          <a:ln>
            <a:noFill/>
          </a:ln>
        </p:spPr>
      </p:pic>
      <p:sp>
        <p:nvSpPr>
          <p:cNvPr id="1426" name="Google Shape;1426;p33"/>
          <p:cNvSpPr txBox="1"/>
          <p:nvPr/>
        </p:nvSpPr>
        <p:spPr>
          <a:xfrm>
            <a:off x="0" y="4576200"/>
            <a:ext cx="8556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dk1"/>
                </a:solidFill>
                <a:latin typeface="Work Sans"/>
                <a:ea typeface="Work Sans"/>
                <a:cs typeface="Work Sans"/>
                <a:sym typeface="Work Sans"/>
              </a:rPr>
              <a:t>Figure 2:</a:t>
            </a:r>
            <a:r>
              <a:rPr lang="en" sz="1100">
                <a:solidFill>
                  <a:schemeClr val="dk1"/>
                </a:solidFill>
                <a:latin typeface="Work Sans"/>
                <a:ea typeface="Work Sans"/>
                <a:cs typeface="Work Sans"/>
                <a:sym typeface="Work Sans"/>
              </a:rPr>
              <a:t> The correlation matrix of all included datasets, </a:t>
            </a:r>
            <a:endParaRPr sz="1100">
              <a:solidFill>
                <a:schemeClr val="dk1"/>
              </a:solidFill>
              <a:latin typeface="Work Sans"/>
              <a:ea typeface="Work Sans"/>
              <a:cs typeface="Work Sans"/>
              <a:sym typeface="Work Sans"/>
            </a:endParaRPr>
          </a:p>
          <a:p>
            <a:pPr marL="0" lvl="0" indent="0" algn="ctr" rtl="0">
              <a:spcBef>
                <a:spcPts val="0"/>
              </a:spcBef>
              <a:spcAft>
                <a:spcPts val="0"/>
              </a:spcAft>
              <a:buNone/>
            </a:pPr>
            <a:r>
              <a:rPr lang="en" sz="1100">
                <a:solidFill>
                  <a:schemeClr val="dk1"/>
                </a:solidFill>
                <a:latin typeface="Work Sans"/>
                <a:ea typeface="Work Sans"/>
                <a:cs typeface="Work Sans"/>
                <a:sym typeface="Work Sans"/>
              </a:rPr>
              <a:t>highlights the interdependence between inflation, stock market movements, and trading behaviors.</a:t>
            </a:r>
            <a:endParaRPr sz="1100">
              <a:solidFill>
                <a:schemeClr val="dk1"/>
              </a:solidFill>
              <a:latin typeface="Work Sans"/>
              <a:ea typeface="Work Sans"/>
              <a:cs typeface="Work Sans"/>
              <a:sym typeface="Work Sans"/>
            </a:endParaRPr>
          </a:p>
        </p:txBody>
      </p:sp>
      <p:sp>
        <p:nvSpPr>
          <p:cNvPr id="1427" name="Google Shape;1427;p33"/>
          <p:cNvSpPr txBox="1"/>
          <p:nvPr/>
        </p:nvSpPr>
        <p:spPr>
          <a:xfrm>
            <a:off x="101125" y="475275"/>
            <a:ext cx="1257000" cy="1031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CPI vs. Stock Prices:</a:t>
            </a:r>
            <a:r>
              <a:rPr lang="en" sz="1100">
                <a:latin typeface="Work Sans"/>
                <a:ea typeface="Work Sans"/>
                <a:cs typeface="Work Sans"/>
                <a:sym typeface="Work Sans"/>
              </a:rPr>
              <a:t> A </a:t>
            </a:r>
            <a:r>
              <a:rPr lang="en" sz="1100" b="1">
                <a:latin typeface="Work Sans"/>
                <a:ea typeface="Work Sans"/>
                <a:cs typeface="Work Sans"/>
                <a:sym typeface="Work Sans"/>
              </a:rPr>
              <a:t>strong positive correlation (&gt;0.90)</a:t>
            </a:r>
            <a:r>
              <a:rPr lang="en" sz="1100">
                <a:latin typeface="Work Sans"/>
                <a:ea typeface="Work Sans"/>
                <a:cs typeface="Work Sans"/>
                <a:sym typeface="Work Sans"/>
              </a:rPr>
              <a:t> </a:t>
            </a:r>
            <a:endParaRPr>
              <a:latin typeface="Work Sans"/>
              <a:ea typeface="Work Sans"/>
              <a:cs typeface="Work Sans"/>
              <a:sym typeface="Work Sans"/>
            </a:endParaRPr>
          </a:p>
        </p:txBody>
      </p:sp>
      <p:sp>
        <p:nvSpPr>
          <p:cNvPr id="1428" name="Google Shape;1428;p33"/>
          <p:cNvSpPr txBox="1"/>
          <p:nvPr/>
        </p:nvSpPr>
        <p:spPr>
          <a:xfrm>
            <a:off x="6621650" y="4057150"/>
            <a:ext cx="2345400" cy="6927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NDXT vs. Stock Prices:</a:t>
            </a:r>
            <a:r>
              <a:rPr lang="en" sz="1100">
                <a:latin typeface="Work Sans"/>
                <a:ea typeface="Work Sans"/>
                <a:cs typeface="Work Sans"/>
                <a:sym typeface="Work Sans"/>
              </a:rPr>
              <a:t> NDXT is </a:t>
            </a:r>
            <a:r>
              <a:rPr lang="en" sz="1100" b="1">
                <a:latin typeface="Work Sans"/>
                <a:ea typeface="Work Sans"/>
                <a:cs typeface="Work Sans"/>
                <a:sym typeface="Work Sans"/>
              </a:rPr>
              <a:t>highly correlated</a:t>
            </a:r>
            <a:r>
              <a:rPr lang="en" sz="1100">
                <a:latin typeface="Work Sans"/>
                <a:ea typeface="Work Sans"/>
                <a:cs typeface="Work Sans"/>
                <a:sym typeface="Work Sans"/>
              </a:rPr>
              <a:t> with AAPL and GOOGL</a:t>
            </a:r>
            <a:endParaRPr>
              <a:latin typeface="Work Sans"/>
              <a:ea typeface="Work Sans"/>
              <a:cs typeface="Work Sans"/>
              <a:sym typeface="Work Sans"/>
            </a:endParaRPr>
          </a:p>
        </p:txBody>
      </p:sp>
      <p:sp>
        <p:nvSpPr>
          <p:cNvPr id="1429" name="Google Shape;1429;p33"/>
          <p:cNvSpPr txBox="1"/>
          <p:nvPr/>
        </p:nvSpPr>
        <p:spPr>
          <a:xfrm>
            <a:off x="101125" y="3915750"/>
            <a:ext cx="1716600" cy="6927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Trading Volume vs. Stock Prices:</a:t>
            </a:r>
            <a:r>
              <a:rPr lang="en" sz="1100">
                <a:latin typeface="Work Sans"/>
                <a:ea typeface="Work Sans"/>
                <a:cs typeface="Work Sans"/>
                <a:sym typeface="Work Sans"/>
              </a:rPr>
              <a:t> </a:t>
            </a:r>
            <a:r>
              <a:rPr lang="en" sz="1100" b="1">
                <a:latin typeface="Work Sans"/>
                <a:ea typeface="Work Sans"/>
                <a:cs typeface="Work Sans"/>
                <a:sym typeface="Work Sans"/>
              </a:rPr>
              <a:t>Negative correlation</a:t>
            </a:r>
            <a:r>
              <a:rPr lang="en" sz="1100">
                <a:latin typeface="Work Sans"/>
                <a:ea typeface="Work Sans"/>
                <a:cs typeface="Work Sans"/>
                <a:sym typeface="Work Sans"/>
              </a:rPr>
              <a:t> </a:t>
            </a:r>
            <a:endParaRPr>
              <a:latin typeface="Work Sans"/>
              <a:ea typeface="Work Sans"/>
              <a:cs typeface="Work Sans"/>
              <a:sym typeface="Work Sans"/>
            </a:endParaRPr>
          </a:p>
        </p:txBody>
      </p:sp>
      <p:sp>
        <p:nvSpPr>
          <p:cNvPr id="1430" name="Google Shape;1430;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431" name="Google Shape;1431;p33"/>
          <p:cNvSpPr txBox="1">
            <a:spLocks noGrp="1"/>
          </p:cNvSpPr>
          <p:nvPr>
            <p:ph type="title"/>
          </p:nvPr>
        </p:nvSpPr>
        <p:spPr>
          <a:xfrm>
            <a:off x="7185200" y="60375"/>
            <a:ext cx="1860300" cy="144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Data </a:t>
            </a:r>
            <a:endParaRPr sz="2000"/>
          </a:p>
          <a:p>
            <a:pPr marL="0" lvl="0" indent="0" algn="r" rtl="0">
              <a:spcBef>
                <a:spcPts val="0"/>
              </a:spcBef>
              <a:spcAft>
                <a:spcPts val="0"/>
              </a:spcAft>
              <a:buNone/>
            </a:pPr>
            <a:r>
              <a:rPr lang="en" sz="2000"/>
              <a:t>Visualizations </a:t>
            </a:r>
            <a:endParaRPr sz="2000"/>
          </a:p>
          <a:p>
            <a:pPr marL="0" lvl="0" indent="0" algn="r" rtl="0">
              <a:spcBef>
                <a:spcPts val="0"/>
              </a:spcBef>
              <a:spcAft>
                <a:spcPts val="0"/>
              </a:spcAft>
              <a:buNone/>
            </a:pPr>
            <a:r>
              <a:rPr lang="en" sz="2000"/>
              <a:t>(cont.)</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34"/>
          <p:cNvSpPr txBox="1">
            <a:spLocks noGrp="1"/>
          </p:cNvSpPr>
          <p:nvPr>
            <p:ph type="title" idx="4294967295"/>
          </p:nvPr>
        </p:nvSpPr>
        <p:spPr>
          <a:xfrm>
            <a:off x="80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Proposed Methodology </a:t>
            </a:r>
            <a:endParaRPr sz="2500"/>
          </a:p>
        </p:txBody>
      </p:sp>
      <p:sp>
        <p:nvSpPr>
          <p:cNvPr id="1437" name="Google Shape;1437;p34"/>
          <p:cNvSpPr txBox="1"/>
          <p:nvPr/>
        </p:nvSpPr>
        <p:spPr>
          <a:xfrm>
            <a:off x="2306850" y="515775"/>
            <a:ext cx="4530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E76A28"/>
                </a:solidFill>
                <a:latin typeface="Kanit"/>
                <a:ea typeface="Kanit"/>
                <a:cs typeface="Kanit"/>
                <a:sym typeface="Kanit"/>
              </a:rPr>
              <a:t>Why the LSTM + ARIMA Approach?</a:t>
            </a:r>
            <a:endParaRPr sz="2300">
              <a:solidFill>
                <a:srgbClr val="E76A28"/>
              </a:solidFill>
              <a:latin typeface="Kanit"/>
              <a:ea typeface="Kanit"/>
              <a:cs typeface="Kanit"/>
              <a:sym typeface="Kanit"/>
            </a:endParaRPr>
          </a:p>
        </p:txBody>
      </p:sp>
      <p:sp>
        <p:nvSpPr>
          <p:cNvPr id="1438" name="Google Shape;1438;p34"/>
          <p:cNvSpPr txBox="1"/>
          <p:nvPr/>
        </p:nvSpPr>
        <p:spPr>
          <a:xfrm>
            <a:off x="687775" y="1331513"/>
            <a:ext cx="3506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Work Sans"/>
                <a:ea typeface="Work Sans"/>
                <a:cs typeface="Work Sans"/>
                <a:sym typeface="Work Sans"/>
              </a:rPr>
              <a:t>LSTM </a:t>
            </a:r>
            <a:r>
              <a:rPr lang="en" sz="1800">
                <a:solidFill>
                  <a:srgbClr val="239A1E"/>
                </a:solidFill>
                <a:latin typeface="Work Sans"/>
                <a:ea typeface="Work Sans"/>
                <a:cs typeface="Work Sans"/>
                <a:sym typeface="Work Sans"/>
              </a:rPr>
              <a:t>excels in identifying complex patterns</a:t>
            </a:r>
            <a:r>
              <a:rPr lang="en" sz="1800">
                <a:latin typeface="Work Sans"/>
                <a:ea typeface="Work Sans"/>
                <a:cs typeface="Work Sans"/>
                <a:sym typeface="Work Sans"/>
              </a:rPr>
              <a:t> but </a:t>
            </a:r>
            <a:r>
              <a:rPr lang="en" sz="1800">
                <a:solidFill>
                  <a:srgbClr val="CC0000"/>
                </a:solidFill>
                <a:latin typeface="Work Sans"/>
                <a:ea typeface="Work Sans"/>
                <a:cs typeface="Work Sans"/>
                <a:sym typeface="Work Sans"/>
              </a:rPr>
              <a:t>may struggle with capturing overall linear trends</a:t>
            </a:r>
            <a:endParaRPr sz="2100">
              <a:solidFill>
                <a:srgbClr val="CC0000"/>
              </a:solidFill>
              <a:latin typeface="Work Sans"/>
              <a:ea typeface="Work Sans"/>
              <a:cs typeface="Work Sans"/>
              <a:sym typeface="Work Sans"/>
            </a:endParaRPr>
          </a:p>
        </p:txBody>
      </p:sp>
      <p:sp>
        <p:nvSpPr>
          <p:cNvPr id="1439" name="Google Shape;1439;p34"/>
          <p:cNvSpPr txBox="1"/>
          <p:nvPr/>
        </p:nvSpPr>
        <p:spPr>
          <a:xfrm>
            <a:off x="4981725" y="1341150"/>
            <a:ext cx="3933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Work Sans"/>
                <a:ea typeface="Work Sans"/>
                <a:cs typeface="Work Sans"/>
                <a:sym typeface="Work Sans"/>
              </a:rPr>
              <a:t>ARIMA provides </a:t>
            </a:r>
            <a:r>
              <a:rPr lang="en" sz="1800">
                <a:solidFill>
                  <a:srgbClr val="239A1E"/>
                </a:solidFill>
                <a:latin typeface="Work Sans"/>
                <a:ea typeface="Work Sans"/>
                <a:cs typeface="Work Sans"/>
                <a:sym typeface="Work Sans"/>
              </a:rPr>
              <a:t>error correction and enhances robustness against volatility </a:t>
            </a:r>
            <a:r>
              <a:rPr lang="en" sz="1800">
                <a:solidFill>
                  <a:srgbClr val="191919"/>
                </a:solidFill>
                <a:latin typeface="Work Sans"/>
                <a:ea typeface="Work Sans"/>
                <a:cs typeface="Work Sans"/>
                <a:sym typeface="Work Sans"/>
              </a:rPr>
              <a:t>and is</a:t>
            </a:r>
            <a:r>
              <a:rPr lang="en" sz="1800">
                <a:solidFill>
                  <a:srgbClr val="239A1E"/>
                </a:solidFill>
                <a:latin typeface="Work Sans"/>
                <a:ea typeface="Work Sans"/>
                <a:cs typeface="Work Sans"/>
                <a:sym typeface="Work Sans"/>
              </a:rPr>
              <a:t> good with linear trends</a:t>
            </a:r>
            <a:endParaRPr sz="1800">
              <a:solidFill>
                <a:srgbClr val="239A1E"/>
              </a:solidFill>
              <a:latin typeface="Work Sans"/>
              <a:ea typeface="Work Sans"/>
              <a:cs typeface="Work Sans"/>
              <a:sym typeface="Work Sans"/>
            </a:endParaRPr>
          </a:p>
        </p:txBody>
      </p:sp>
      <p:sp>
        <p:nvSpPr>
          <p:cNvPr id="1440" name="Google Shape;1440;p34"/>
          <p:cNvSpPr txBox="1"/>
          <p:nvPr/>
        </p:nvSpPr>
        <p:spPr>
          <a:xfrm>
            <a:off x="880200" y="3157350"/>
            <a:ext cx="73836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Work Sans"/>
                <a:ea typeface="Work Sans"/>
                <a:cs typeface="Work Sans"/>
                <a:sym typeface="Work Sans"/>
              </a:rPr>
              <a:t>Combining both models allows us to </a:t>
            </a:r>
            <a:r>
              <a:rPr lang="en" sz="1800">
                <a:solidFill>
                  <a:srgbClr val="239A1E"/>
                </a:solidFill>
                <a:latin typeface="Work Sans"/>
                <a:ea typeface="Work Sans"/>
                <a:cs typeface="Work Sans"/>
                <a:sym typeface="Work Sans"/>
              </a:rPr>
              <a:t>improve </a:t>
            </a:r>
            <a:r>
              <a:rPr lang="en" sz="1800" b="1">
                <a:solidFill>
                  <a:srgbClr val="239A1E"/>
                </a:solidFill>
                <a:latin typeface="Work Sans"/>
                <a:ea typeface="Work Sans"/>
                <a:cs typeface="Work Sans"/>
                <a:sym typeface="Work Sans"/>
              </a:rPr>
              <a:t>accuracy</a:t>
            </a:r>
            <a:r>
              <a:rPr lang="en" sz="1800" b="1">
                <a:latin typeface="Work Sans"/>
                <a:ea typeface="Work Sans"/>
                <a:cs typeface="Work Sans"/>
                <a:sym typeface="Work Sans"/>
              </a:rPr>
              <a:t> </a:t>
            </a:r>
            <a:r>
              <a:rPr lang="en" sz="1800">
                <a:latin typeface="Work Sans"/>
                <a:ea typeface="Work Sans"/>
                <a:cs typeface="Work Sans"/>
                <a:sym typeface="Work Sans"/>
              </a:rPr>
              <a:t>in predicting stock market behavior </a:t>
            </a:r>
            <a:r>
              <a:rPr lang="en" sz="1800">
                <a:solidFill>
                  <a:srgbClr val="239A1E"/>
                </a:solidFill>
                <a:latin typeface="Work Sans"/>
                <a:ea typeface="Work Sans"/>
                <a:cs typeface="Work Sans"/>
                <a:sym typeface="Work Sans"/>
              </a:rPr>
              <a:t>by </a:t>
            </a:r>
            <a:r>
              <a:rPr lang="en" sz="1800" b="1">
                <a:solidFill>
                  <a:srgbClr val="239A1E"/>
                </a:solidFill>
                <a:latin typeface="Work Sans"/>
                <a:ea typeface="Work Sans"/>
                <a:cs typeface="Work Sans"/>
                <a:sym typeface="Work Sans"/>
              </a:rPr>
              <a:t>capturing both local non-linear and global linear trends</a:t>
            </a:r>
            <a:endParaRPr sz="1800" b="1">
              <a:solidFill>
                <a:srgbClr val="239A1E"/>
              </a:solidFill>
              <a:latin typeface="Work Sans"/>
              <a:ea typeface="Work Sans"/>
              <a:cs typeface="Work Sans"/>
              <a:sym typeface="Work Sans"/>
            </a:endParaRPr>
          </a:p>
        </p:txBody>
      </p:sp>
      <p:cxnSp>
        <p:nvCxnSpPr>
          <p:cNvPr id="1441" name="Google Shape;1441;p34"/>
          <p:cNvCxnSpPr/>
          <p:nvPr/>
        </p:nvCxnSpPr>
        <p:spPr>
          <a:xfrm>
            <a:off x="4572000" y="1052025"/>
            <a:ext cx="0" cy="1922400"/>
          </a:xfrm>
          <a:prstGeom prst="straightConnector1">
            <a:avLst/>
          </a:prstGeom>
          <a:noFill/>
          <a:ln w="9525" cap="flat" cmpd="sng">
            <a:solidFill>
              <a:schemeClr val="dk2"/>
            </a:solidFill>
            <a:prstDash val="solid"/>
            <a:round/>
            <a:headEnd type="none" w="med" len="med"/>
            <a:tailEnd type="none" w="med" len="med"/>
          </a:ln>
        </p:spPr>
      </p:cxnSp>
      <p:cxnSp>
        <p:nvCxnSpPr>
          <p:cNvPr id="1442" name="Google Shape;1442;p34"/>
          <p:cNvCxnSpPr/>
          <p:nvPr/>
        </p:nvCxnSpPr>
        <p:spPr>
          <a:xfrm>
            <a:off x="-33450" y="2966925"/>
            <a:ext cx="9210900" cy="7500"/>
          </a:xfrm>
          <a:prstGeom prst="straightConnector1">
            <a:avLst/>
          </a:prstGeom>
          <a:noFill/>
          <a:ln w="9525" cap="flat" cmpd="sng">
            <a:solidFill>
              <a:schemeClr val="dk2"/>
            </a:solidFill>
            <a:prstDash val="solid"/>
            <a:round/>
            <a:headEnd type="none" w="med" len="med"/>
            <a:tailEnd type="none" w="med" len="med"/>
          </a:ln>
        </p:spPr>
      </p:cxnSp>
      <p:sp>
        <p:nvSpPr>
          <p:cNvPr id="1443" name="Google Shape;1443;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highlight>
                  <a:schemeClr val="accent6"/>
                </a:highlight>
              </a:rPr>
              <a:t>11</a:t>
            </a:fld>
            <a:endParaRPr>
              <a:highlight>
                <a:schemeClr val="accent6"/>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35"/>
          <p:cNvSpPr/>
          <p:nvPr/>
        </p:nvSpPr>
        <p:spPr>
          <a:xfrm>
            <a:off x="-663275" y="4204500"/>
            <a:ext cx="10598400" cy="939000"/>
          </a:xfrm>
          <a:prstGeom prst="rect">
            <a:avLst/>
          </a:prstGeom>
          <a:solidFill>
            <a:srgbClr val="2F2F2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449" name="Google Shape;1449;p35"/>
          <p:cNvSpPr/>
          <p:nvPr/>
        </p:nvSpPr>
        <p:spPr>
          <a:xfrm>
            <a:off x="-762000" y="-220025"/>
            <a:ext cx="10598400" cy="939000"/>
          </a:xfrm>
          <a:prstGeom prst="rect">
            <a:avLst/>
          </a:prstGeom>
          <a:solidFill>
            <a:srgbClr val="2F2F2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450" name="Google Shape;1450;p35"/>
          <p:cNvSpPr txBox="1">
            <a:spLocks noGrp="1"/>
          </p:cNvSpPr>
          <p:nvPr>
            <p:ph type="body" idx="1"/>
          </p:nvPr>
        </p:nvSpPr>
        <p:spPr>
          <a:xfrm>
            <a:off x="720000" y="1339950"/>
            <a:ext cx="7704000" cy="3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b="1"/>
          </a:p>
          <a:p>
            <a:pPr marL="0" lvl="0" indent="0" algn="ctr" rtl="0">
              <a:spcBef>
                <a:spcPts val="0"/>
              </a:spcBef>
              <a:spcAft>
                <a:spcPts val="0"/>
              </a:spcAft>
              <a:buNone/>
            </a:pPr>
            <a:r>
              <a:rPr lang="en" sz="1800" b="1"/>
              <a:t>Insert some diagram of fitting process?? </a:t>
            </a:r>
            <a:endParaRPr sz="1800" b="1"/>
          </a:p>
          <a:p>
            <a:pPr marL="0" lvl="0" indent="0" algn="ctr" rtl="0">
              <a:spcBef>
                <a:spcPts val="0"/>
              </a:spcBef>
              <a:spcAft>
                <a:spcPts val="0"/>
              </a:spcAft>
              <a:buNone/>
            </a:pPr>
            <a:r>
              <a:rPr lang="en" sz="1800" b="1"/>
              <a:t>I will clean up the diagram I have and insert it here! - Yuca </a:t>
            </a:r>
            <a:endParaRPr sz="1800" b="1"/>
          </a:p>
          <a:p>
            <a:pPr marL="0" lvl="0" indent="0" algn="l" rtl="0">
              <a:spcBef>
                <a:spcPts val="0"/>
              </a:spcBef>
              <a:spcAft>
                <a:spcPts val="0"/>
              </a:spcAft>
              <a:buNone/>
            </a:pPr>
            <a:endParaRPr sz="1800" b="1"/>
          </a:p>
        </p:txBody>
      </p:sp>
      <p:pic>
        <p:nvPicPr>
          <p:cNvPr id="1451" name="Google Shape;1451;p35"/>
          <p:cNvPicPr preferRelativeResize="0"/>
          <p:nvPr/>
        </p:nvPicPr>
        <p:blipFill>
          <a:blip r:embed="rId3">
            <a:alphaModFix/>
          </a:blip>
          <a:stretch>
            <a:fillRect/>
          </a:stretch>
        </p:blipFill>
        <p:spPr>
          <a:xfrm>
            <a:off x="0" y="189465"/>
            <a:ext cx="9144001" cy="4764571"/>
          </a:xfrm>
          <a:prstGeom prst="rect">
            <a:avLst/>
          </a:prstGeom>
          <a:noFill/>
          <a:ln>
            <a:noFill/>
          </a:ln>
        </p:spPr>
      </p:pic>
      <p:sp>
        <p:nvSpPr>
          <p:cNvPr id="1452" name="Google Shape;1452;p35"/>
          <p:cNvSpPr txBox="1">
            <a:spLocks noGrp="1"/>
          </p:cNvSpPr>
          <p:nvPr>
            <p:ph type="sldNum" idx="12"/>
          </p:nvPr>
        </p:nvSpPr>
        <p:spPr>
          <a:xfrm>
            <a:off x="8556784" y="45212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12</a:t>
            </a:fld>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458" name="Google Shape;1458;p36"/>
          <p:cNvSpPr txBox="1">
            <a:spLocks noGrp="1"/>
          </p:cNvSpPr>
          <p:nvPr>
            <p:ph type="title"/>
          </p:nvPr>
        </p:nvSpPr>
        <p:spPr>
          <a:xfrm>
            <a:off x="191950" y="152400"/>
            <a:ext cx="5111700" cy="9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Proposed Methodology:</a:t>
            </a:r>
            <a:endParaRPr sz="2800"/>
          </a:p>
          <a:p>
            <a:pPr marL="0" lvl="0" indent="0" algn="l" rtl="0">
              <a:spcBef>
                <a:spcPts val="0"/>
              </a:spcBef>
              <a:spcAft>
                <a:spcPts val="0"/>
              </a:spcAft>
              <a:buNone/>
            </a:pPr>
            <a:r>
              <a:rPr lang="en" sz="2800"/>
              <a:t>ARIMA Fitting, Residuals</a:t>
            </a:r>
            <a:endParaRPr sz="2800"/>
          </a:p>
        </p:txBody>
      </p:sp>
      <p:sp>
        <p:nvSpPr>
          <p:cNvPr id="1459" name="Google Shape;1459;p36"/>
          <p:cNvSpPr txBox="1">
            <a:spLocks noGrp="1"/>
          </p:cNvSpPr>
          <p:nvPr>
            <p:ph type="body" idx="1"/>
          </p:nvPr>
        </p:nvSpPr>
        <p:spPr>
          <a:xfrm>
            <a:off x="400438" y="1153350"/>
            <a:ext cx="4694700" cy="3677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solidFill>
                  <a:srgbClr val="E76A28"/>
                </a:solidFill>
              </a:rPr>
              <a:t>Akaike Information Criterion (AIC) </a:t>
            </a:r>
            <a:r>
              <a:rPr lang="en" sz="1700"/>
              <a:t>used to establish the best ARIMA hyperparameters of p, q for each time series</a:t>
            </a:r>
            <a:endParaRPr sz="1700"/>
          </a:p>
          <a:p>
            <a:pPr marL="457200" lvl="0" indent="0" algn="l" rtl="0">
              <a:spcBef>
                <a:spcPts val="0"/>
              </a:spcBef>
              <a:spcAft>
                <a:spcPts val="0"/>
              </a:spcAft>
              <a:buNone/>
            </a:pPr>
            <a:endParaRPr sz="1700"/>
          </a:p>
          <a:p>
            <a:pPr marL="457200" lvl="0" indent="0" algn="l" rtl="0">
              <a:spcBef>
                <a:spcPts val="0"/>
              </a:spcBef>
              <a:spcAft>
                <a:spcPts val="0"/>
              </a:spcAft>
              <a:buNone/>
            </a:pPr>
            <a:endParaRPr sz="1700"/>
          </a:p>
          <a:p>
            <a:pPr marL="0" lvl="0" indent="0" algn="l" rtl="0">
              <a:spcBef>
                <a:spcPts val="0"/>
              </a:spcBef>
              <a:spcAft>
                <a:spcPts val="0"/>
              </a:spcAft>
              <a:buNone/>
            </a:pPr>
            <a:endParaRPr sz="1700"/>
          </a:p>
          <a:p>
            <a:pPr marL="457200" lvl="0" indent="-336550" algn="l" rtl="0">
              <a:spcBef>
                <a:spcPts val="0"/>
              </a:spcBef>
              <a:spcAft>
                <a:spcPts val="0"/>
              </a:spcAft>
              <a:buSzPts val="1700"/>
              <a:buChar char="●"/>
            </a:pPr>
            <a:r>
              <a:rPr lang="en" sz="1700">
                <a:solidFill>
                  <a:srgbClr val="E76A28"/>
                </a:solidFill>
              </a:rPr>
              <a:t>Stationarity test</a:t>
            </a:r>
            <a:r>
              <a:rPr lang="en" sz="1700"/>
              <a:t> done on each time series </a:t>
            </a:r>
            <a:endParaRPr sz="1700"/>
          </a:p>
          <a:p>
            <a:pPr marL="457200" lvl="0" indent="-336550" algn="l" rtl="0">
              <a:spcBef>
                <a:spcPts val="0"/>
              </a:spcBef>
              <a:spcAft>
                <a:spcPts val="0"/>
              </a:spcAft>
              <a:buSzPts val="1700"/>
              <a:buChar char="●"/>
            </a:pPr>
            <a:r>
              <a:rPr lang="en" sz="1700"/>
              <a:t>ARIMA fitting then done for each time series</a:t>
            </a:r>
            <a:endParaRPr sz="1700"/>
          </a:p>
          <a:p>
            <a:pPr marL="457200" lvl="0" indent="-336550" algn="l" rtl="0">
              <a:spcBef>
                <a:spcPts val="0"/>
              </a:spcBef>
              <a:spcAft>
                <a:spcPts val="0"/>
              </a:spcAft>
              <a:buSzPts val="1700"/>
              <a:buChar char="●"/>
            </a:pPr>
            <a:r>
              <a:rPr lang="en" sz="1700">
                <a:solidFill>
                  <a:srgbClr val="E76A28"/>
                </a:solidFill>
              </a:rPr>
              <a:t>Residual</a:t>
            </a:r>
            <a:r>
              <a:rPr lang="en" sz="1700"/>
              <a:t> found using </a:t>
            </a:r>
            <a:endParaRPr sz="1700"/>
          </a:p>
          <a:p>
            <a:pPr marL="0" lvl="0" indent="0" algn="l" rtl="0">
              <a:spcBef>
                <a:spcPts val="0"/>
              </a:spcBef>
              <a:spcAft>
                <a:spcPts val="0"/>
              </a:spcAft>
              <a:buNone/>
            </a:pPr>
            <a:endParaRPr/>
          </a:p>
        </p:txBody>
      </p:sp>
      <p:pic>
        <p:nvPicPr>
          <p:cNvPr id="1460" name="Google Shape;1460;p36"/>
          <p:cNvPicPr preferRelativeResize="0"/>
          <p:nvPr/>
        </p:nvPicPr>
        <p:blipFill rotWithShape="1">
          <a:blip r:embed="rId3">
            <a:alphaModFix/>
          </a:blip>
          <a:srcRect b="5855"/>
          <a:stretch/>
        </p:blipFill>
        <p:spPr>
          <a:xfrm>
            <a:off x="5505025" y="-34175"/>
            <a:ext cx="3170325" cy="2378375"/>
          </a:xfrm>
          <a:prstGeom prst="rect">
            <a:avLst/>
          </a:prstGeom>
          <a:noFill/>
          <a:ln>
            <a:noFill/>
          </a:ln>
        </p:spPr>
      </p:pic>
      <p:pic>
        <p:nvPicPr>
          <p:cNvPr id="1461" name="Google Shape;1461;p36"/>
          <p:cNvPicPr preferRelativeResize="0"/>
          <p:nvPr/>
        </p:nvPicPr>
        <p:blipFill rotWithShape="1">
          <a:blip r:embed="rId4">
            <a:alphaModFix/>
          </a:blip>
          <a:srcRect t="6585"/>
          <a:stretch/>
        </p:blipFill>
        <p:spPr>
          <a:xfrm>
            <a:off x="5484261" y="2344200"/>
            <a:ext cx="3211851" cy="2378375"/>
          </a:xfrm>
          <a:prstGeom prst="rect">
            <a:avLst/>
          </a:prstGeom>
          <a:noFill/>
          <a:ln>
            <a:noFill/>
          </a:ln>
        </p:spPr>
      </p:pic>
      <p:pic>
        <p:nvPicPr>
          <p:cNvPr id="1462" name="Google Shape;1462;p36"/>
          <p:cNvPicPr preferRelativeResize="0"/>
          <p:nvPr/>
        </p:nvPicPr>
        <p:blipFill>
          <a:blip r:embed="rId5">
            <a:alphaModFix/>
          </a:blip>
          <a:stretch>
            <a:fillRect/>
          </a:stretch>
        </p:blipFill>
        <p:spPr>
          <a:xfrm>
            <a:off x="1752575" y="2252300"/>
            <a:ext cx="2312600" cy="748525"/>
          </a:xfrm>
          <a:prstGeom prst="rect">
            <a:avLst/>
          </a:prstGeom>
          <a:noFill/>
          <a:ln>
            <a:noFill/>
          </a:ln>
        </p:spPr>
      </p:pic>
      <p:pic>
        <p:nvPicPr>
          <p:cNvPr id="1463" name="Google Shape;1463;p36"/>
          <p:cNvPicPr preferRelativeResize="0"/>
          <p:nvPr/>
        </p:nvPicPr>
        <p:blipFill>
          <a:blip r:embed="rId6">
            <a:alphaModFix/>
          </a:blip>
          <a:stretch>
            <a:fillRect/>
          </a:stretch>
        </p:blipFill>
        <p:spPr>
          <a:xfrm>
            <a:off x="1963400" y="4439075"/>
            <a:ext cx="1890950" cy="513000"/>
          </a:xfrm>
          <a:prstGeom prst="rect">
            <a:avLst/>
          </a:prstGeom>
          <a:noFill/>
          <a:ln>
            <a:noFill/>
          </a:ln>
        </p:spPr>
      </p:pic>
      <p:sp>
        <p:nvSpPr>
          <p:cNvPr id="1464" name="Google Shape;1464;p36"/>
          <p:cNvSpPr txBox="1"/>
          <p:nvPr/>
        </p:nvSpPr>
        <p:spPr>
          <a:xfrm>
            <a:off x="5457438" y="4678350"/>
            <a:ext cx="32655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chemeClr val="dk1"/>
                </a:solidFill>
                <a:latin typeface="Work Sans"/>
                <a:ea typeface="Work Sans"/>
                <a:cs typeface="Work Sans"/>
                <a:sym typeface="Work Sans"/>
              </a:rPr>
              <a:t>Figure 3:</a:t>
            </a:r>
            <a:r>
              <a:rPr lang="en" sz="700">
                <a:solidFill>
                  <a:schemeClr val="dk1"/>
                </a:solidFill>
                <a:latin typeface="Work Sans"/>
                <a:ea typeface="Work Sans"/>
                <a:cs typeface="Work Sans"/>
                <a:sym typeface="Work Sans"/>
              </a:rPr>
              <a:t> (Top graph) ARIMA fit to Apple high index price data as a function of time. (Bottom graph) Residual from ARIMA fit to the same data as a function of time.</a:t>
            </a:r>
            <a:endParaRPr sz="700">
              <a:solidFill>
                <a:schemeClr val="dk1"/>
              </a:solidFill>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37"/>
          <p:cNvSpPr txBox="1">
            <a:spLocks noGrp="1"/>
          </p:cNvSpPr>
          <p:nvPr>
            <p:ph type="body" idx="1"/>
          </p:nvPr>
        </p:nvSpPr>
        <p:spPr>
          <a:xfrm>
            <a:off x="804000" y="769200"/>
            <a:ext cx="7536000" cy="43212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solidFill>
                  <a:srgbClr val="E76A28"/>
                </a:solidFill>
              </a:rPr>
              <a:t>Input data: </a:t>
            </a:r>
            <a:r>
              <a:rPr lang="en" sz="1700"/>
              <a:t>all residuals from ARIMA, for all time series </a:t>
            </a:r>
            <a:endParaRPr sz="1700"/>
          </a:p>
          <a:p>
            <a:pPr marL="457200" lvl="0" indent="0" algn="l" rtl="0">
              <a:spcBef>
                <a:spcPts val="0"/>
              </a:spcBef>
              <a:spcAft>
                <a:spcPts val="0"/>
              </a:spcAft>
              <a:buNone/>
            </a:pPr>
            <a:endParaRPr sz="1700"/>
          </a:p>
          <a:p>
            <a:pPr marL="457200" lvl="0" indent="-336550" algn="l" rtl="0">
              <a:spcBef>
                <a:spcPts val="0"/>
              </a:spcBef>
              <a:spcAft>
                <a:spcPts val="0"/>
              </a:spcAft>
              <a:buSzPts val="1700"/>
              <a:buChar char="●"/>
            </a:pPr>
            <a:r>
              <a:rPr lang="en" sz="1700">
                <a:solidFill>
                  <a:srgbClr val="E76A28"/>
                </a:solidFill>
              </a:rPr>
              <a:t>Training/testing split:</a:t>
            </a:r>
            <a:r>
              <a:rPr lang="en" sz="1700"/>
              <a:t> 80/20</a:t>
            </a:r>
            <a:endParaRPr sz="1700"/>
          </a:p>
          <a:p>
            <a:pPr marL="914400" lvl="1" indent="-336550" algn="l" rtl="0">
              <a:spcBef>
                <a:spcPts val="0"/>
              </a:spcBef>
              <a:spcAft>
                <a:spcPts val="0"/>
              </a:spcAft>
              <a:buSzPts val="1700"/>
              <a:buChar char="○"/>
            </a:pPr>
            <a:r>
              <a:rPr lang="en" sz="1700"/>
              <a:t>Done sequentially to preserve order of data/fulfill forecast purpose</a:t>
            </a:r>
            <a:endParaRPr sz="1700"/>
          </a:p>
          <a:p>
            <a:pPr marL="457200" lvl="0" indent="0" algn="l" rtl="0">
              <a:spcBef>
                <a:spcPts val="0"/>
              </a:spcBef>
              <a:spcAft>
                <a:spcPts val="0"/>
              </a:spcAft>
              <a:buNone/>
            </a:pPr>
            <a:endParaRPr sz="1700"/>
          </a:p>
          <a:p>
            <a:pPr marL="0" lvl="0" indent="0" algn="l" rtl="0">
              <a:spcBef>
                <a:spcPts val="0"/>
              </a:spcBef>
              <a:spcAft>
                <a:spcPts val="0"/>
              </a:spcAft>
              <a:buNone/>
            </a:pPr>
            <a:endParaRPr sz="1700"/>
          </a:p>
          <a:p>
            <a:pPr marL="914400" lvl="0" indent="0" algn="l" rtl="0">
              <a:spcBef>
                <a:spcPts val="0"/>
              </a:spcBef>
              <a:spcAft>
                <a:spcPts val="0"/>
              </a:spcAft>
              <a:buNone/>
            </a:pPr>
            <a:endParaRPr sz="1700"/>
          </a:p>
          <a:p>
            <a:pPr marL="914400" lvl="1" indent="-336550" algn="l" rtl="0">
              <a:spcBef>
                <a:spcPts val="0"/>
              </a:spcBef>
              <a:spcAft>
                <a:spcPts val="0"/>
              </a:spcAft>
              <a:buSzPts val="1700"/>
              <a:buChar char="○"/>
            </a:pPr>
            <a:r>
              <a:rPr lang="en" sz="1700"/>
              <a:t>Training and testing are </a:t>
            </a:r>
            <a:r>
              <a:rPr lang="en" sz="1700">
                <a:solidFill>
                  <a:srgbClr val="E76A28"/>
                </a:solidFill>
              </a:rPr>
              <a:t>segmented into sub-arrays</a:t>
            </a:r>
            <a:r>
              <a:rPr lang="en" sz="1700"/>
              <a:t> when input for LSTM to learn segments of data sequentially</a:t>
            </a:r>
            <a:endParaRPr sz="1700"/>
          </a:p>
          <a:p>
            <a:pPr marL="914400" lvl="0" indent="0" algn="l" rtl="0">
              <a:spcBef>
                <a:spcPts val="0"/>
              </a:spcBef>
              <a:spcAft>
                <a:spcPts val="0"/>
              </a:spcAft>
              <a:buNone/>
            </a:pPr>
            <a:endParaRPr sz="1700"/>
          </a:p>
          <a:p>
            <a:pPr marL="457200" lvl="0" indent="-336550" algn="l" rtl="0">
              <a:spcBef>
                <a:spcPts val="0"/>
              </a:spcBef>
              <a:spcAft>
                <a:spcPts val="0"/>
              </a:spcAft>
              <a:buSzPts val="1700"/>
              <a:buChar char="●"/>
            </a:pPr>
            <a:r>
              <a:rPr lang="en" sz="1700">
                <a:solidFill>
                  <a:srgbClr val="E76A28"/>
                </a:solidFill>
              </a:rPr>
              <a:t>Other information</a:t>
            </a:r>
            <a:r>
              <a:rPr lang="en" sz="1700"/>
              <a:t>:</a:t>
            </a:r>
            <a:endParaRPr sz="1700"/>
          </a:p>
          <a:p>
            <a:pPr marL="91440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p:txBody>
      </p:sp>
      <p:sp>
        <p:nvSpPr>
          <p:cNvPr id="1470" name="Google Shape;147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1471" name="Google Shape;1471;p37"/>
          <p:cNvSpPr txBox="1">
            <a:spLocks noGrp="1"/>
          </p:cNvSpPr>
          <p:nvPr>
            <p:ph type="title"/>
          </p:nvPr>
        </p:nvSpPr>
        <p:spPr>
          <a:xfrm>
            <a:off x="720000" y="140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Proposed Methodology: LSTM Setup</a:t>
            </a:r>
            <a:endParaRPr sz="3200"/>
          </a:p>
        </p:txBody>
      </p:sp>
      <p:sp>
        <p:nvSpPr>
          <p:cNvPr id="1472" name="Google Shape;1472;p37"/>
          <p:cNvSpPr/>
          <p:nvPr/>
        </p:nvSpPr>
        <p:spPr>
          <a:xfrm>
            <a:off x="2421600" y="2292150"/>
            <a:ext cx="4300800" cy="23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473" name="Google Shape;1473;p37"/>
          <p:cNvSpPr/>
          <p:nvPr/>
        </p:nvSpPr>
        <p:spPr>
          <a:xfrm>
            <a:off x="2421600" y="2292150"/>
            <a:ext cx="3084300" cy="231000"/>
          </a:xfrm>
          <a:prstGeom prst="rect">
            <a:avLst/>
          </a:prstGeom>
          <a:solidFill>
            <a:srgbClr val="E76A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1474" name="Google Shape;1474;p37"/>
          <p:cNvCxnSpPr/>
          <p:nvPr/>
        </p:nvCxnSpPr>
        <p:spPr>
          <a:xfrm rot="10800000" flipH="1">
            <a:off x="3704950" y="2691100"/>
            <a:ext cx="2586300" cy="6600"/>
          </a:xfrm>
          <a:prstGeom prst="straightConnector1">
            <a:avLst/>
          </a:prstGeom>
          <a:noFill/>
          <a:ln w="9525" cap="flat" cmpd="sng">
            <a:solidFill>
              <a:schemeClr val="dk2"/>
            </a:solidFill>
            <a:prstDash val="solid"/>
            <a:round/>
            <a:headEnd type="none" w="med" len="med"/>
            <a:tailEnd type="triangle" w="med" len="med"/>
          </a:ln>
        </p:spPr>
      </p:cxnSp>
      <p:sp>
        <p:nvSpPr>
          <p:cNvPr id="1475" name="Google Shape;1475;p37"/>
          <p:cNvSpPr txBox="1"/>
          <p:nvPr/>
        </p:nvSpPr>
        <p:spPr>
          <a:xfrm>
            <a:off x="2983175" y="2522500"/>
            <a:ext cx="840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191919"/>
                </a:solidFill>
                <a:latin typeface="Work Sans"/>
                <a:ea typeface="Work Sans"/>
                <a:cs typeface="Work Sans"/>
                <a:sym typeface="Work Sans"/>
              </a:rPr>
              <a:t>Time</a:t>
            </a:r>
            <a:endParaRPr sz="1200">
              <a:solidFill>
                <a:srgbClr val="191919"/>
              </a:solidFill>
              <a:latin typeface="Work Sans"/>
              <a:ea typeface="Work Sans"/>
              <a:cs typeface="Work Sans"/>
              <a:sym typeface="Work Sans"/>
            </a:endParaRPr>
          </a:p>
        </p:txBody>
      </p:sp>
      <p:sp>
        <p:nvSpPr>
          <p:cNvPr id="1476" name="Google Shape;1476;p37"/>
          <p:cNvSpPr txBox="1"/>
          <p:nvPr/>
        </p:nvSpPr>
        <p:spPr>
          <a:xfrm>
            <a:off x="3276900" y="2235750"/>
            <a:ext cx="13737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Work Sans"/>
                <a:ea typeface="Work Sans"/>
                <a:cs typeface="Work Sans"/>
                <a:sym typeface="Work Sans"/>
              </a:rPr>
              <a:t>Training</a:t>
            </a:r>
            <a:endParaRPr sz="1200">
              <a:solidFill>
                <a:schemeClr val="lt1"/>
              </a:solidFill>
              <a:latin typeface="Work Sans"/>
              <a:ea typeface="Work Sans"/>
              <a:cs typeface="Work Sans"/>
              <a:sym typeface="Work Sans"/>
            </a:endParaRPr>
          </a:p>
        </p:txBody>
      </p:sp>
      <p:sp>
        <p:nvSpPr>
          <p:cNvPr id="1477" name="Google Shape;1477;p37"/>
          <p:cNvSpPr txBox="1"/>
          <p:nvPr/>
        </p:nvSpPr>
        <p:spPr>
          <a:xfrm>
            <a:off x="5382625" y="2235750"/>
            <a:ext cx="13737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191919"/>
                </a:solidFill>
                <a:latin typeface="Work Sans"/>
                <a:ea typeface="Work Sans"/>
                <a:cs typeface="Work Sans"/>
                <a:sym typeface="Work Sans"/>
              </a:rPr>
              <a:t>Test</a:t>
            </a:r>
            <a:endParaRPr sz="1200">
              <a:solidFill>
                <a:srgbClr val="191919"/>
              </a:solidFill>
              <a:latin typeface="Work Sans"/>
              <a:ea typeface="Work Sans"/>
              <a:cs typeface="Work Sans"/>
              <a:sym typeface="Work Sans"/>
            </a:endParaRPr>
          </a:p>
        </p:txBody>
      </p:sp>
      <p:graphicFrame>
        <p:nvGraphicFramePr>
          <p:cNvPr id="1478" name="Google Shape;1478;p37"/>
          <p:cNvGraphicFramePr/>
          <p:nvPr/>
        </p:nvGraphicFramePr>
        <p:xfrm>
          <a:off x="1101000" y="4142475"/>
          <a:ext cx="7239000" cy="792420"/>
        </p:xfrm>
        <a:graphic>
          <a:graphicData uri="http://schemas.openxmlformats.org/drawingml/2006/table">
            <a:tbl>
              <a:tblPr>
                <a:noFill/>
                <a:tableStyleId>{B5530710-2526-41BF-8E07-0071D1ABEDE0}</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820525">
                  <a:extLst>
                    <a:ext uri="{9D8B030D-6E8A-4147-A177-3AD203B41FA5}">
                      <a16:colId xmlns:a16="http://schemas.microsoft.com/office/drawing/2014/main" val="20002"/>
                    </a:ext>
                  </a:extLst>
                </a:gridCol>
                <a:gridCol w="1075075">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a:latin typeface="Work Sans"/>
                          <a:ea typeface="Work Sans"/>
                          <a:cs typeface="Work Sans"/>
                          <a:sym typeface="Work Sans"/>
                        </a:rPr>
                        <a:t>Activation</a:t>
                      </a:r>
                      <a:endParaRPr>
                        <a:latin typeface="Work Sans"/>
                        <a:ea typeface="Work Sans"/>
                        <a:cs typeface="Work Sans"/>
                        <a:sym typeface="Work Sans"/>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Work Sans"/>
                          <a:ea typeface="Work Sans"/>
                          <a:cs typeface="Work Sans"/>
                          <a:sym typeface="Work Sans"/>
                        </a:rPr>
                        <a:t>Loss</a:t>
                      </a:r>
                      <a:endParaRPr>
                        <a:latin typeface="Work Sans"/>
                        <a:ea typeface="Work Sans"/>
                        <a:cs typeface="Work Sans"/>
                        <a:sym typeface="Work Sans"/>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Work Sans"/>
                          <a:ea typeface="Work Sans"/>
                          <a:cs typeface="Work Sans"/>
                          <a:sym typeface="Work Sans"/>
                        </a:rPr>
                        <a:t>Validation Split</a:t>
                      </a:r>
                      <a:endParaRPr>
                        <a:latin typeface="Work Sans"/>
                        <a:ea typeface="Work Sans"/>
                        <a:cs typeface="Work Sans"/>
                        <a:sym typeface="Work Sans"/>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Work Sans"/>
                          <a:ea typeface="Work Sans"/>
                          <a:cs typeface="Work Sans"/>
                          <a:sym typeface="Work Sans"/>
                        </a:rPr>
                        <a:t>Epochs</a:t>
                      </a:r>
                      <a:endParaRPr>
                        <a:latin typeface="Work Sans"/>
                        <a:ea typeface="Work Sans"/>
                        <a:cs typeface="Work Sans"/>
                        <a:sym typeface="Work Sans"/>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Work Sans"/>
                          <a:ea typeface="Work Sans"/>
                          <a:cs typeface="Work Sans"/>
                          <a:sym typeface="Work Sans"/>
                        </a:rPr>
                        <a:t>Batch Size </a:t>
                      </a:r>
                      <a:endParaRPr>
                        <a:latin typeface="Work Sans"/>
                        <a:ea typeface="Work Sans"/>
                        <a:cs typeface="Work Sans"/>
                        <a:sym typeface="Work Sans"/>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Work Sans"/>
                          <a:ea typeface="Work Sans"/>
                          <a:cs typeface="Work Sans"/>
                          <a:sym typeface="Work Sans"/>
                        </a:rPr>
                        <a:t>ReLu</a:t>
                      </a:r>
                      <a:endParaRPr>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latin typeface="Work Sans"/>
                          <a:ea typeface="Work Sans"/>
                          <a:cs typeface="Work Sans"/>
                          <a:sym typeface="Work Sans"/>
                        </a:rPr>
                        <a:t>MSE</a:t>
                      </a:r>
                      <a:endParaRPr>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latin typeface="Work Sans"/>
                          <a:ea typeface="Work Sans"/>
                          <a:cs typeface="Work Sans"/>
                          <a:sym typeface="Work Sans"/>
                        </a:rPr>
                        <a:t>0.1</a:t>
                      </a:r>
                      <a:endParaRPr>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latin typeface="Work Sans"/>
                          <a:ea typeface="Work Sans"/>
                          <a:cs typeface="Work Sans"/>
                          <a:sym typeface="Work Sans"/>
                        </a:rPr>
                        <a:t>50</a:t>
                      </a:r>
                      <a:endParaRPr>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latin typeface="Work Sans"/>
                          <a:ea typeface="Work Sans"/>
                          <a:cs typeface="Work Sans"/>
                          <a:sym typeface="Work Sans"/>
                        </a:rPr>
                        <a:t>10</a:t>
                      </a:r>
                      <a:endParaRPr>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38"/>
          <p:cNvSpPr txBox="1">
            <a:spLocks noGrp="1"/>
          </p:cNvSpPr>
          <p:nvPr>
            <p:ph type="title" idx="4294967295"/>
          </p:nvPr>
        </p:nvSpPr>
        <p:spPr>
          <a:xfrm>
            <a:off x="45600" y="249100"/>
            <a:ext cx="905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Results: Training LSTM on ARIMA Residuals </a:t>
            </a:r>
            <a:endParaRPr sz="3200"/>
          </a:p>
        </p:txBody>
      </p:sp>
      <p:sp>
        <p:nvSpPr>
          <p:cNvPr id="1484" name="Google Shape;1484;p38"/>
          <p:cNvSpPr txBox="1">
            <a:spLocks noGrp="1"/>
          </p:cNvSpPr>
          <p:nvPr>
            <p:ph type="body" idx="4294967295"/>
          </p:nvPr>
        </p:nvSpPr>
        <p:spPr>
          <a:xfrm>
            <a:off x="473025" y="999463"/>
            <a:ext cx="3313500" cy="27636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Validation loss did not decrease</a:t>
            </a:r>
            <a:endParaRPr sz="1700"/>
          </a:p>
          <a:p>
            <a:pPr marL="914400" lvl="1" indent="-336550" algn="l" rtl="0">
              <a:spcBef>
                <a:spcPts val="0"/>
              </a:spcBef>
              <a:spcAft>
                <a:spcPts val="0"/>
              </a:spcAft>
              <a:buSzPts val="1700"/>
              <a:buChar char="○"/>
            </a:pPr>
            <a:r>
              <a:rPr lang="en" sz="1700"/>
              <a:t>Tried different training setups, did not improve</a:t>
            </a:r>
            <a:endParaRPr sz="1700"/>
          </a:p>
          <a:p>
            <a:pPr marL="457200" lvl="0" indent="-336550" algn="l" rtl="0">
              <a:spcBef>
                <a:spcPts val="0"/>
              </a:spcBef>
              <a:spcAft>
                <a:spcPts val="0"/>
              </a:spcAft>
              <a:buSzPts val="1700"/>
              <a:buChar char="●"/>
            </a:pPr>
            <a:r>
              <a:rPr lang="en" sz="1700"/>
              <a:t>Residual structure exploration done, residuals appear to be </a:t>
            </a:r>
            <a:r>
              <a:rPr lang="en" sz="1700">
                <a:solidFill>
                  <a:srgbClr val="E76A28"/>
                </a:solidFill>
              </a:rPr>
              <a:t>random noise</a:t>
            </a:r>
            <a:r>
              <a:rPr lang="en" sz="1700"/>
              <a:t> – hard to model!</a:t>
            </a:r>
            <a:endParaRPr sz="1700"/>
          </a:p>
          <a:p>
            <a:pPr marL="0" lvl="0" indent="0" algn="l" rtl="0">
              <a:spcBef>
                <a:spcPts val="0"/>
              </a:spcBef>
              <a:spcAft>
                <a:spcPts val="0"/>
              </a:spcAft>
              <a:buNone/>
            </a:pPr>
            <a:endParaRPr sz="1700"/>
          </a:p>
        </p:txBody>
      </p:sp>
      <p:sp>
        <p:nvSpPr>
          <p:cNvPr id="1485" name="Google Shape;148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highlight>
                  <a:schemeClr val="accent6"/>
                </a:highlight>
              </a:rPr>
              <a:t>15</a:t>
            </a:fld>
            <a:endParaRPr>
              <a:highlight>
                <a:schemeClr val="accent6"/>
              </a:highlight>
            </a:endParaRPr>
          </a:p>
        </p:txBody>
      </p:sp>
      <p:pic>
        <p:nvPicPr>
          <p:cNvPr id="1486" name="Google Shape;1486;p38"/>
          <p:cNvPicPr preferRelativeResize="0"/>
          <p:nvPr/>
        </p:nvPicPr>
        <p:blipFill>
          <a:blip r:embed="rId3">
            <a:alphaModFix/>
          </a:blip>
          <a:stretch>
            <a:fillRect/>
          </a:stretch>
        </p:blipFill>
        <p:spPr>
          <a:xfrm>
            <a:off x="3840051" y="920013"/>
            <a:ext cx="4898851" cy="2922475"/>
          </a:xfrm>
          <a:prstGeom prst="rect">
            <a:avLst/>
          </a:prstGeom>
          <a:noFill/>
          <a:ln>
            <a:noFill/>
          </a:ln>
        </p:spPr>
      </p:pic>
      <p:sp>
        <p:nvSpPr>
          <p:cNvPr id="1487" name="Google Shape;1487;p38"/>
          <p:cNvSpPr txBox="1"/>
          <p:nvPr/>
        </p:nvSpPr>
        <p:spPr>
          <a:xfrm>
            <a:off x="3840050" y="3812325"/>
            <a:ext cx="4898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dk1"/>
                </a:solidFill>
                <a:latin typeface="Work Sans"/>
                <a:ea typeface="Work Sans"/>
                <a:cs typeface="Work Sans"/>
                <a:sym typeface="Work Sans"/>
              </a:rPr>
              <a:t>Figure 5:</a:t>
            </a:r>
            <a:r>
              <a:rPr lang="en" sz="800">
                <a:solidFill>
                  <a:schemeClr val="dk1"/>
                </a:solidFill>
                <a:latin typeface="Work Sans"/>
                <a:ea typeface="Work Sans"/>
                <a:cs typeface="Work Sans"/>
                <a:sym typeface="Work Sans"/>
              </a:rPr>
              <a:t> The training and validation loss over epochs.</a:t>
            </a:r>
            <a:endParaRPr sz="800">
              <a:solidFill>
                <a:schemeClr val="dk1"/>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493" name="Google Shape;1493;p39"/>
          <p:cNvSpPr txBox="1">
            <a:spLocks noGrp="1"/>
          </p:cNvSpPr>
          <p:nvPr>
            <p:ph type="body" idx="1"/>
          </p:nvPr>
        </p:nvSpPr>
        <p:spPr>
          <a:xfrm>
            <a:off x="804000" y="769200"/>
            <a:ext cx="7620000" cy="429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Made for the final 80 days of the known time series</a:t>
            </a:r>
            <a:endParaRPr sz="1400"/>
          </a:p>
          <a:p>
            <a:pPr marL="914400" lvl="1" indent="-317500" algn="l" rtl="0">
              <a:spcBef>
                <a:spcPts val="0"/>
              </a:spcBef>
              <a:spcAft>
                <a:spcPts val="0"/>
              </a:spcAft>
              <a:buSzPts val="1400"/>
              <a:buFont typeface="Work Sans"/>
              <a:buChar char="○"/>
            </a:pPr>
            <a:r>
              <a:rPr lang="en" sz="1400"/>
              <a:t>Want to forecast 80 days into the future </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Difficulty in modeling random noise + previous behavior hovering around zero → </a:t>
            </a:r>
            <a:r>
              <a:rPr lang="en" sz="1400">
                <a:solidFill>
                  <a:srgbClr val="CA871E"/>
                </a:solidFill>
              </a:rPr>
              <a:t>not completely unexpected</a:t>
            </a:r>
            <a:r>
              <a:rPr lang="en" sz="1400"/>
              <a:t> predicted behavior!</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1494" name="Google Shape;1494;p39"/>
          <p:cNvSpPr txBox="1">
            <a:spLocks noGrp="1"/>
          </p:cNvSpPr>
          <p:nvPr>
            <p:ph type="title"/>
          </p:nvPr>
        </p:nvSpPr>
        <p:spPr>
          <a:xfrm>
            <a:off x="720000" y="64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Results: LSTM Residual </a:t>
            </a:r>
            <a:r>
              <a:rPr lang="en">
                <a:solidFill>
                  <a:schemeClr val="dk2"/>
                </a:solidFill>
              </a:rPr>
              <a:t>Prediction </a:t>
            </a:r>
            <a:endParaRPr>
              <a:solidFill>
                <a:schemeClr val="dk2"/>
              </a:solidFill>
            </a:endParaRPr>
          </a:p>
        </p:txBody>
      </p:sp>
      <p:pic>
        <p:nvPicPr>
          <p:cNvPr id="1495" name="Google Shape;1495;p39"/>
          <p:cNvPicPr preferRelativeResize="0"/>
          <p:nvPr/>
        </p:nvPicPr>
        <p:blipFill>
          <a:blip r:embed="rId3">
            <a:alphaModFix/>
          </a:blip>
          <a:stretch>
            <a:fillRect/>
          </a:stretch>
        </p:blipFill>
        <p:spPr>
          <a:xfrm>
            <a:off x="2020275" y="1284650"/>
            <a:ext cx="5103449" cy="2778050"/>
          </a:xfrm>
          <a:prstGeom prst="rect">
            <a:avLst/>
          </a:prstGeom>
          <a:noFill/>
          <a:ln>
            <a:noFill/>
          </a:ln>
        </p:spPr>
      </p:pic>
      <p:sp>
        <p:nvSpPr>
          <p:cNvPr id="1496" name="Google Shape;1496;p39"/>
          <p:cNvSpPr txBox="1"/>
          <p:nvPr/>
        </p:nvSpPr>
        <p:spPr>
          <a:xfrm>
            <a:off x="7011325" y="1767500"/>
            <a:ext cx="1761900" cy="6927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Some initial noise predicted, but then trends towards zero </a:t>
            </a:r>
            <a:endParaRPr>
              <a:latin typeface="Work Sans"/>
              <a:ea typeface="Work Sans"/>
              <a:cs typeface="Work Sans"/>
              <a:sym typeface="Work Sans"/>
            </a:endParaRPr>
          </a:p>
        </p:txBody>
      </p:sp>
      <p:sp>
        <p:nvSpPr>
          <p:cNvPr id="1497" name="Google Shape;1497;p39"/>
          <p:cNvSpPr txBox="1"/>
          <p:nvPr/>
        </p:nvSpPr>
        <p:spPr>
          <a:xfrm>
            <a:off x="2164650" y="4015975"/>
            <a:ext cx="4898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dk1"/>
                </a:solidFill>
                <a:latin typeface="Work Sans"/>
                <a:ea typeface="Work Sans"/>
                <a:cs typeface="Work Sans"/>
                <a:sym typeface="Work Sans"/>
              </a:rPr>
              <a:t>Figure 6:</a:t>
            </a:r>
            <a:r>
              <a:rPr lang="en" sz="800">
                <a:solidFill>
                  <a:schemeClr val="dk1"/>
                </a:solidFill>
                <a:latin typeface="Work Sans"/>
                <a:ea typeface="Work Sans"/>
                <a:cs typeface="Work Sans"/>
                <a:sym typeface="Work Sans"/>
              </a:rPr>
              <a:t> The residual for the index value of NDXT-100 with the 80-day prediction at the end of the available time series. </a:t>
            </a:r>
            <a:endParaRPr sz="800">
              <a:solidFill>
                <a:schemeClr val="dk1"/>
              </a:solidFill>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503" name="Google Shape;1503;p40"/>
          <p:cNvSpPr txBox="1">
            <a:spLocks noGrp="1"/>
          </p:cNvSpPr>
          <p:nvPr>
            <p:ph type="title"/>
          </p:nvPr>
        </p:nvSpPr>
        <p:spPr>
          <a:xfrm>
            <a:off x="401850" y="136725"/>
            <a:ext cx="834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Results: ARIMA, Joint LSTM-ARIMA </a:t>
            </a:r>
            <a:r>
              <a:rPr lang="en" sz="3000">
                <a:solidFill>
                  <a:schemeClr val="dk2"/>
                </a:solidFill>
              </a:rPr>
              <a:t>Prediction</a:t>
            </a:r>
            <a:endParaRPr sz="3000">
              <a:solidFill>
                <a:schemeClr val="dk2"/>
              </a:solidFill>
            </a:endParaRPr>
          </a:p>
          <a:p>
            <a:pPr marL="0" lvl="0" indent="0" algn="ctr" rtl="0">
              <a:spcBef>
                <a:spcPts val="0"/>
              </a:spcBef>
              <a:spcAft>
                <a:spcPts val="0"/>
              </a:spcAft>
              <a:buNone/>
            </a:pPr>
            <a:endParaRPr sz="3000"/>
          </a:p>
        </p:txBody>
      </p:sp>
      <p:pic>
        <p:nvPicPr>
          <p:cNvPr id="1504" name="Google Shape;1504;p40"/>
          <p:cNvPicPr preferRelativeResize="0"/>
          <p:nvPr/>
        </p:nvPicPr>
        <p:blipFill>
          <a:blip r:embed="rId3">
            <a:alphaModFix/>
          </a:blip>
          <a:stretch>
            <a:fillRect/>
          </a:stretch>
        </p:blipFill>
        <p:spPr>
          <a:xfrm>
            <a:off x="3565850" y="844837"/>
            <a:ext cx="5310070" cy="2630875"/>
          </a:xfrm>
          <a:prstGeom prst="rect">
            <a:avLst/>
          </a:prstGeom>
          <a:noFill/>
          <a:ln>
            <a:noFill/>
          </a:ln>
        </p:spPr>
      </p:pic>
      <p:sp>
        <p:nvSpPr>
          <p:cNvPr id="1505" name="Google Shape;1505;p40"/>
          <p:cNvSpPr/>
          <p:nvPr/>
        </p:nvSpPr>
        <p:spPr>
          <a:xfrm>
            <a:off x="5358450" y="891175"/>
            <a:ext cx="2402400" cy="1053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pic>
        <p:nvPicPr>
          <p:cNvPr id="1506" name="Google Shape;1506;p40"/>
          <p:cNvPicPr preferRelativeResize="0"/>
          <p:nvPr/>
        </p:nvPicPr>
        <p:blipFill>
          <a:blip r:embed="rId4">
            <a:alphaModFix/>
          </a:blip>
          <a:stretch>
            <a:fillRect/>
          </a:stretch>
        </p:blipFill>
        <p:spPr>
          <a:xfrm>
            <a:off x="83700" y="826625"/>
            <a:ext cx="3639661" cy="2667300"/>
          </a:xfrm>
          <a:prstGeom prst="rect">
            <a:avLst/>
          </a:prstGeom>
          <a:noFill/>
          <a:ln>
            <a:noFill/>
          </a:ln>
        </p:spPr>
      </p:pic>
      <p:sp>
        <p:nvSpPr>
          <p:cNvPr id="1507" name="Google Shape;1507;p40"/>
          <p:cNvSpPr txBox="1">
            <a:spLocks noGrp="1"/>
          </p:cNvSpPr>
          <p:nvPr>
            <p:ph type="body" idx="1"/>
          </p:nvPr>
        </p:nvSpPr>
        <p:spPr>
          <a:xfrm>
            <a:off x="586200" y="1436525"/>
            <a:ext cx="25518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ARIMA-only </a:t>
            </a:r>
            <a:endParaRPr sz="1400"/>
          </a:p>
        </p:txBody>
      </p:sp>
      <p:sp>
        <p:nvSpPr>
          <p:cNvPr id="1508" name="Google Shape;1508;p40"/>
          <p:cNvSpPr txBox="1">
            <a:spLocks noGrp="1"/>
          </p:cNvSpPr>
          <p:nvPr>
            <p:ph type="body" idx="1"/>
          </p:nvPr>
        </p:nvSpPr>
        <p:spPr>
          <a:xfrm>
            <a:off x="4033750" y="1483025"/>
            <a:ext cx="3639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ARIMA + LSTM Residual </a:t>
            </a:r>
            <a:endParaRPr sz="1400"/>
          </a:p>
        </p:txBody>
      </p:sp>
      <p:graphicFrame>
        <p:nvGraphicFramePr>
          <p:cNvPr id="1509" name="Google Shape;1509;p40"/>
          <p:cNvGraphicFramePr/>
          <p:nvPr/>
        </p:nvGraphicFramePr>
        <p:xfrm>
          <a:off x="4722950" y="3870263"/>
          <a:ext cx="3833825" cy="868620"/>
        </p:xfrm>
        <a:graphic>
          <a:graphicData uri="http://schemas.openxmlformats.org/drawingml/2006/table">
            <a:tbl>
              <a:tblPr>
                <a:noFill/>
                <a:tableStyleId>{B5530710-2526-41BF-8E07-0071D1ABEDE0}</a:tableStyleId>
              </a:tblPr>
              <a:tblGrid>
                <a:gridCol w="1318125">
                  <a:extLst>
                    <a:ext uri="{9D8B030D-6E8A-4147-A177-3AD203B41FA5}">
                      <a16:colId xmlns:a16="http://schemas.microsoft.com/office/drawing/2014/main" val="20000"/>
                    </a:ext>
                  </a:extLst>
                </a:gridCol>
                <a:gridCol w="1182100">
                  <a:extLst>
                    <a:ext uri="{9D8B030D-6E8A-4147-A177-3AD203B41FA5}">
                      <a16:colId xmlns:a16="http://schemas.microsoft.com/office/drawing/2014/main" val="20001"/>
                    </a:ext>
                  </a:extLst>
                </a:gridCol>
                <a:gridCol w="13336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1100">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sz="1100">
                          <a:latin typeface="Work Sans"/>
                          <a:ea typeface="Work Sans"/>
                          <a:cs typeface="Work Sans"/>
                          <a:sym typeface="Work Sans"/>
                        </a:rPr>
                        <a:t>ARIMA-only</a:t>
                      </a:r>
                      <a:endParaRPr sz="1100">
                        <a:latin typeface="Work Sans"/>
                        <a:ea typeface="Work Sans"/>
                        <a:cs typeface="Work Sans"/>
                        <a:sym typeface="Work Sans"/>
                      </a:endParaRPr>
                    </a:p>
                  </a:txBody>
                  <a:tcPr marL="91425" marR="91425" marT="91425" marB="91425">
                    <a:solidFill>
                      <a:schemeClr val="lt2"/>
                    </a:solidFill>
                  </a:tcPr>
                </a:tc>
                <a:tc>
                  <a:txBody>
                    <a:bodyPr/>
                    <a:lstStyle/>
                    <a:p>
                      <a:pPr marL="0" lvl="0" indent="0" algn="l" rtl="0">
                        <a:spcBef>
                          <a:spcPts val="0"/>
                        </a:spcBef>
                        <a:spcAft>
                          <a:spcPts val="0"/>
                        </a:spcAft>
                        <a:buNone/>
                      </a:pPr>
                      <a:r>
                        <a:rPr lang="en" sz="1100">
                          <a:latin typeface="Work Sans"/>
                          <a:ea typeface="Work Sans"/>
                          <a:cs typeface="Work Sans"/>
                          <a:sym typeface="Work Sans"/>
                        </a:rPr>
                        <a:t>ARIMA + LSTM</a:t>
                      </a:r>
                      <a:endParaRPr sz="1100">
                        <a:latin typeface="Work Sans"/>
                        <a:ea typeface="Work Sans"/>
                        <a:cs typeface="Work Sans"/>
                        <a:sym typeface="Work Sans"/>
                      </a:endParaRPr>
                    </a:p>
                  </a:txBody>
                  <a:tcPr marL="91425" marR="91425" marT="91425" marB="91425">
                    <a:solidFill>
                      <a:schemeClr val="lt2"/>
                    </a:solidFill>
                  </a:tcPr>
                </a:tc>
                <a:extLst>
                  <a:ext uri="{0D108BD9-81ED-4DB2-BD59-A6C34878D82A}">
                    <a16:rowId xmlns:a16="http://schemas.microsoft.com/office/drawing/2014/main" val="10000"/>
                  </a:ext>
                </a:extLst>
              </a:tr>
              <a:tr h="258525">
                <a:tc>
                  <a:txBody>
                    <a:bodyPr/>
                    <a:lstStyle/>
                    <a:p>
                      <a:pPr marL="0" lvl="0" indent="0" algn="l" rtl="0">
                        <a:spcBef>
                          <a:spcPts val="0"/>
                        </a:spcBef>
                        <a:spcAft>
                          <a:spcPts val="0"/>
                        </a:spcAft>
                        <a:buNone/>
                      </a:pPr>
                      <a:r>
                        <a:rPr lang="en" sz="1100">
                          <a:latin typeface="Work Sans"/>
                          <a:ea typeface="Work Sans"/>
                          <a:cs typeface="Work Sans"/>
                          <a:sym typeface="Work Sans"/>
                        </a:rPr>
                        <a:t>MSE of 80 day prediction</a:t>
                      </a:r>
                      <a:endParaRPr sz="1100">
                        <a:latin typeface="Work Sans"/>
                        <a:ea typeface="Work Sans"/>
                        <a:cs typeface="Work Sans"/>
                        <a:sym typeface="Work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100">
                          <a:latin typeface="Work Sans"/>
                          <a:ea typeface="Work Sans"/>
                          <a:cs typeface="Work Sans"/>
                          <a:sym typeface="Work Sans"/>
                        </a:rPr>
                        <a:t>2.03 · 10</a:t>
                      </a:r>
                      <a:r>
                        <a:rPr lang="en" sz="1100" baseline="30000">
                          <a:latin typeface="Work Sans"/>
                          <a:ea typeface="Work Sans"/>
                          <a:cs typeface="Work Sans"/>
                          <a:sym typeface="Work Sans"/>
                        </a:rPr>
                        <a:t>5</a:t>
                      </a:r>
                      <a:r>
                        <a:rPr lang="en" sz="1100">
                          <a:latin typeface="Work Sans"/>
                          <a:ea typeface="Work Sans"/>
                          <a:cs typeface="Work Sans"/>
                          <a:sym typeface="Work Sans"/>
                        </a:rPr>
                        <a:t> </a:t>
                      </a:r>
                      <a:endParaRPr sz="1100">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sz="1100">
                          <a:latin typeface="Work Sans"/>
                          <a:ea typeface="Work Sans"/>
                          <a:cs typeface="Work Sans"/>
                          <a:sym typeface="Work Sans"/>
                        </a:rPr>
                        <a:t>2.07 · 10</a:t>
                      </a:r>
                      <a:r>
                        <a:rPr lang="en" sz="1100" baseline="30000">
                          <a:latin typeface="Work Sans"/>
                          <a:ea typeface="Work Sans"/>
                          <a:cs typeface="Work Sans"/>
                          <a:sym typeface="Work Sans"/>
                        </a:rPr>
                        <a:t>5</a:t>
                      </a:r>
                      <a:r>
                        <a:rPr lang="en" sz="1100">
                          <a:latin typeface="Work Sans"/>
                          <a:ea typeface="Work Sans"/>
                          <a:cs typeface="Work Sans"/>
                          <a:sym typeface="Work Sans"/>
                        </a:rPr>
                        <a:t> </a:t>
                      </a:r>
                      <a:endParaRPr sz="1100">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1"/>
                  </a:ext>
                </a:extLst>
              </a:tr>
            </a:tbl>
          </a:graphicData>
        </a:graphic>
      </p:graphicFrame>
      <p:sp>
        <p:nvSpPr>
          <p:cNvPr id="1510" name="Google Shape;1510;p40"/>
          <p:cNvSpPr txBox="1"/>
          <p:nvPr/>
        </p:nvSpPr>
        <p:spPr>
          <a:xfrm>
            <a:off x="4722950" y="4738875"/>
            <a:ext cx="383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191919"/>
                </a:solidFill>
                <a:latin typeface="Work Sans"/>
                <a:ea typeface="Work Sans"/>
                <a:cs typeface="Work Sans"/>
                <a:sym typeface="Work Sans"/>
              </a:rPr>
              <a:t>*Values in this data set are very large, </a:t>
            </a:r>
            <a:endParaRPr sz="700">
              <a:solidFill>
                <a:srgbClr val="191919"/>
              </a:solidFill>
              <a:latin typeface="Work Sans"/>
              <a:ea typeface="Work Sans"/>
              <a:cs typeface="Work Sans"/>
              <a:sym typeface="Work Sans"/>
            </a:endParaRPr>
          </a:p>
          <a:p>
            <a:pPr marL="0" lvl="0" indent="0" algn="ctr" rtl="0">
              <a:spcBef>
                <a:spcPts val="0"/>
              </a:spcBef>
              <a:spcAft>
                <a:spcPts val="0"/>
              </a:spcAft>
              <a:buNone/>
            </a:pPr>
            <a:r>
              <a:rPr lang="en" sz="700">
                <a:solidFill>
                  <a:srgbClr val="191919"/>
                </a:solidFill>
                <a:latin typeface="Work Sans"/>
                <a:ea typeface="Work Sans"/>
                <a:cs typeface="Work Sans"/>
                <a:sym typeface="Work Sans"/>
              </a:rPr>
              <a:t>causing the mean squared error to be very large</a:t>
            </a:r>
            <a:endParaRPr sz="700">
              <a:solidFill>
                <a:srgbClr val="191919"/>
              </a:solidFill>
              <a:latin typeface="Work Sans"/>
              <a:ea typeface="Work Sans"/>
              <a:cs typeface="Work Sans"/>
              <a:sym typeface="Work Sans"/>
            </a:endParaRPr>
          </a:p>
        </p:txBody>
      </p:sp>
      <p:sp>
        <p:nvSpPr>
          <p:cNvPr id="1511" name="Google Shape;1511;p40"/>
          <p:cNvSpPr/>
          <p:nvPr/>
        </p:nvSpPr>
        <p:spPr>
          <a:xfrm>
            <a:off x="531500" y="844825"/>
            <a:ext cx="3109500" cy="1515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512" name="Google Shape;1512;p40"/>
          <p:cNvSpPr txBox="1"/>
          <p:nvPr/>
        </p:nvSpPr>
        <p:spPr>
          <a:xfrm>
            <a:off x="2257000" y="748825"/>
            <a:ext cx="4266900" cy="24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2F2F2F"/>
                </a:solidFill>
                <a:latin typeface="Calibri"/>
                <a:ea typeface="Calibri"/>
                <a:cs typeface="Calibri"/>
                <a:sym typeface="Calibri"/>
              </a:rPr>
              <a:t>Index Value of NDXT with 80-Day Prediction</a:t>
            </a:r>
            <a:endParaRPr sz="1000" b="1">
              <a:solidFill>
                <a:srgbClr val="2F2F2F"/>
              </a:solidFill>
              <a:latin typeface="Calibri"/>
              <a:ea typeface="Calibri"/>
              <a:cs typeface="Calibri"/>
              <a:sym typeface="Calibri"/>
            </a:endParaRPr>
          </a:p>
        </p:txBody>
      </p:sp>
      <p:sp>
        <p:nvSpPr>
          <p:cNvPr id="1513" name="Google Shape;1513;p40"/>
          <p:cNvSpPr/>
          <p:nvPr/>
        </p:nvSpPr>
        <p:spPr>
          <a:xfrm>
            <a:off x="885050" y="3324075"/>
            <a:ext cx="2402400" cy="1053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514" name="Google Shape;1514;p40"/>
          <p:cNvSpPr/>
          <p:nvPr/>
        </p:nvSpPr>
        <p:spPr>
          <a:xfrm>
            <a:off x="4810800" y="3324075"/>
            <a:ext cx="2402400" cy="1053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515" name="Google Shape;1515;p40"/>
          <p:cNvSpPr txBox="1"/>
          <p:nvPr/>
        </p:nvSpPr>
        <p:spPr>
          <a:xfrm>
            <a:off x="961725" y="3252975"/>
            <a:ext cx="2058600" cy="24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2F2F2F"/>
                </a:solidFill>
                <a:latin typeface="Calibri"/>
                <a:ea typeface="Calibri"/>
                <a:cs typeface="Calibri"/>
                <a:sym typeface="Calibri"/>
              </a:rPr>
              <a:t>Date</a:t>
            </a:r>
            <a:endParaRPr sz="800">
              <a:solidFill>
                <a:srgbClr val="2F2F2F"/>
              </a:solidFill>
              <a:latin typeface="Calibri"/>
              <a:ea typeface="Calibri"/>
              <a:cs typeface="Calibri"/>
              <a:sym typeface="Calibri"/>
            </a:endParaRPr>
          </a:p>
        </p:txBody>
      </p:sp>
      <p:sp>
        <p:nvSpPr>
          <p:cNvPr id="1516" name="Google Shape;1516;p40"/>
          <p:cNvSpPr txBox="1"/>
          <p:nvPr/>
        </p:nvSpPr>
        <p:spPr>
          <a:xfrm>
            <a:off x="5530350" y="3211611"/>
            <a:ext cx="2058600" cy="24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dirty="0">
                <a:solidFill>
                  <a:srgbClr val="2F2F2F"/>
                </a:solidFill>
                <a:latin typeface="Calibri"/>
                <a:ea typeface="Calibri"/>
                <a:cs typeface="Calibri"/>
                <a:sym typeface="Calibri"/>
              </a:rPr>
              <a:t>Date</a:t>
            </a:r>
            <a:endParaRPr sz="800" dirty="0">
              <a:solidFill>
                <a:srgbClr val="2F2F2F"/>
              </a:solidFill>
              <a:latin typeface="Calibri"/>
              <a:ea typeface="Calibri"/>
              <a:cs typeface="Calibri"/>
              <a:sym typeface="Calibri"/>
            </a:endParaRPr>
          </a:p>
        </p:txBody>
      </p:sp>
      <p:sp>
        <p:nvSpPr>
          <p:cNvPr id="1517" name="Google Shape;1517;p40"/>
          <p:cNvSpPr txBox="1">
            <a:spLocks noGrp="1"/>
          </p:cNvSpPr>
          <p:nvPr>
            <p:ph type="body" idx="1"/>
          </p:nvPr>
        </p:nvSpPr>
        <p:spPr>
          <a:xfrm>
            <a:off x="401850" y="3876550"/>
            <a:ext cx="3944700" cy="1025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Joint LSTM-ARIMA prediction does </a:t>
            </a:r>
            <a:r>
              <a:rPr lang="en" sz="1700" b="1">
                <a:solidFill>
                  <a:srgbClr val="980000"/>
                </a:solidFill>
              </a:rPr>
              <a:t>not </a:t>
            </a:r>
            <a:r>
              <a:rPr lang="en" sz="1700"/>
              <a:t>perform better than the ARIMA-only prediction!</a:t>
            </a:r>
            <a:endParaRPr sz="1700"/>
          </a:p>
        </p:txBody>
      </p:sp>
      <p:sp>
        <p:nvSpPr>
          <p:cNvPr id="1518" name="Google Shape;1518;p40"/>
          <p:cNvSpPr txBox="1"/>
          <p:nvPr/>
        </p:nvSpPr>
        <p:spPr>
          <a:xfrm>
            <a:off x="83700" y="3428200"/>
            <a:ext cx="8792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dirty="0">
                <a:solidFill>
                  <a:schemeClr val="dk1"/>
                </a:solidFill>
                <a:latin typeface="Work Sans"/>
                <a:ea typeface="Work Sans"/>
                <a:cs typeface="Work Sans"/>
                <a:sym typeface="Work Sans"/>
              </a:rPr>
              <a:t>Figure 7:</a:t>
            </a:r>
            <a:r>
              <a:rPr lang="en" sz="800" dirty="0">
                <a:solidFill>
                  <a:schemeClr val="dk1"/>
                </a:solidFill>
                <a:latin typeface="Work Sans"/>
                <a:ea typeface="Work Sans"/>
                <a:cs typeface="Work Sans"/>
                <a:sym typeface="Work Sans"/>
              </a:rPr>
              <a:t> (Left graph) The index value of NDXT-100 with an ARIMA prediction for the last 80 days. </a:t>
            </a:r>
            <a:endParaRPr sz="800" dirty="0">
              <a:solidFill>
                <a:schemeClr val="dk1"/>
              </a:solidFill>
              <a:latin typeface="Work Sans"/>
              <a:ea typeface="Work Sans"/>
              <a:cs typeface="Work Sans"/>
              <a:sym typeface="Work Sans"/>
            </a:endParaRPr>
          </a:p>
          <a:p>
            <a:pPr marL="0" lvl="0" indent="0" algn="ctr" rtl="0">
              <a:spcBef>
                <a:spcPts val="0"/>
              </a:spcBef>
              <a:spcAft>
                <a:spcPts val="0"/>
              </a:spcAft>
              <a:buNone/>
            </a:pPr>
            <a:r>
              <a:rPr lang="en" sz="800" dirty="0">
                <a:solidFill>
                  <a:schemeClr val="dk1"/>
                </a:solidFill>
                <a:latin typeface="Work Sans"/>
                <a:ea typeface="Work Sans"/>
                <a:cs typeface="Work Sans"/>
                <a:sym typeface="Work Sans"/>
              </a:rPr>
              <a:t>(Right graph) The index value of NDXT-100 with an LSTM-ARIMA prediction for the last 80 days.</a:t>
            </a:r>
            <a:endParaRPr sz="800" dirty="0">
              <a:solidFill>
                <a:schemeClr val="dk1"/>
              </a:solidFill>
              <a:latin typeface="Work Sans"/>
              <a:ea typeface="Work Sans"/>
              <a:cs typeface="Work Sans"/>
              <a:sym typeface="Work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524" name="Google Shape;1524;p41"/>
          <p:cNvSpPr txBox="1">
            <a:spLocks noGrp="1"/>
          </p:cNvSpPr>
          <p:nvPr>
            <p:ph type="title"/>
          </p:nvPr>
        </p:nvSpPr>
        <p:spPr>
          <a:xfrm>
            <a:off x="0" y="11165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Results: ARIMA, Joint LSTM-ARIMA </a:t>
            </a:r>
            <a:r>
              <a:rPr lang="en" sz="3000">
                <a:solidFill>
                  <a:srgbClr val="E76A28"/>
                </a:solidFill>
              </a:rPr>
              <a:t>Forecast</a:t>
            </a:r>
            <a:endParaRPr sz="3000">
              <a:solidFill>
                <a:srgbClr val="E76A28"/>
              </a:solidFill>
            </a:endParaRPr>
          </a:p>
        </p:txBody>
      </p:sp>
      <p:sp>
        <p:nvSpPr>
          <p:cNvPr id="1525" name="Google Shape;1525;p41"/>
          <p:cNvSpPr txBox="1">
            <a:spLocks noGrp="1"/>
          </p:cNvSpPr>
          <p:nvPr>
            <p:ph type="body" idx="1"/>
          </p:nvPr>
        </p:nvSpPr>
        <p:spPr>
          <a:xfrm>
            <a:off x="762000" y="3839850"/>
            <a:ext cx="7930500" cy="117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Index value forecasted to </a:t>
            </a:r>
            <a:r>
              <a:rPr lang="en" sz="1600">
                <a:solidFill>
                  <a:schemeClr val="dk2"/>
                </a:solidFill>
              </a:rPr>
              <a:t>rise slowly</a:t>
            </a:r>
            <a:r>
              <a:rPr lang="en" sz="1600"/>
              <a:t>, 80 days into the future </a:t>
            </a:r>
            <a:endParaRPr sz="1600"/>
          </a:p>
          <a:p>
            <a:pPr marL="457200" lvl="0" indent="-330200" algn="l" rtl="0">
              <a:spcBef>
                <a:spcPts val="0"/>
              </a:spcBef>
              <a:spcAft>
                <a:spcPts val="0"/>
              </a:spcAft>
              <a:buSzPts val="1600"/>
              <a:buChar char="●"/>
            </a:pPr>
            <a:r>
              <a:rPr lang="en" sz="1600"/>
              <a:t>Adding LSTM-forecasted residual to ARIMA forecast has</a:t>
            </a:r>
            <a:r>
              <a:rPr lang="en" sz="1600">
                <a:solidFill>
                  <a:schemeClr val="dk2"/>
                </a:solidFill>
              </a:rPr>
              <a:t> negligible improvement</a:t>
            </a:r>
            <a:r>
              <a:rPr lang="en" sz="1600"/>
              <a:t> compared to ARIMA-only forecast due to previous results</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pic>
        <p:nvPicPr>
          <p:cNvPr id="1526" name="Google Shape;1526;p41"/>
          <p:cNvPicPr preferRelativeResize="0"/>
          <p:nvPr/>
        </p:nvPicPr>
        <p:blipFill>
          <a:blip r:embed="rId3">
            <a:alphaModFix/>
          </a:blip>
          <a:stretch>
            <a:fillRect/>
          </a:stretch>
        </p:blipFill>
        <p:spPr>
          <a:xfrm>
            <a:off x="274900" y="751425"/>
            <a:ext cx="3511197" cy="2712351"/>
          </a:xfrm>
          <a:prstGeom prst="rect">
            <a:avLst/>
          </a:prstGeom>
          <a:noFill/>
          <a:ln>
            <a:noFill/>
          </a:ln>
        </p:spPr>
      </p:pic>
      <p:pic>
        <p:nvPicPr>
          <p:cNvPr id="1527" name="Google Shape;1527;p41"/>
          <p:cNvPicPr preferRelativeResize="0"/>
          <p:nvPr/>
        </p:nvPicPr>
        <p:blipFill>
          <a:blip r:embed="rId4">
            <a:alphaModFix/>
          </a:blip>
          <a:stretch>
            <a:fillRect/>
          </a:stretch>
        </p:blipFill>
        <p:spPr>
          <a:xfrm>
            <a:off x="3786100" y="773737"/>
            <a:ext cx="5030349" cy="2667725"/>
          </a:xfrm>
          <a:prstGeom prst="rect">
            <a:avLst/>
          </a:prstGeom>
          <a:noFill/>
          <a:ln>
            <a:noFill/>
          </a:ln>
        </p:spPr>
      </p:pic>
      <p:sp>
        <p:nvSpPr>
          <p:cNvPr id="1528" name="Google Shape;1528;p41"/>
          <p:cNvSpPr/>
          <p:nvPr/>
        </p:nvSpPr>
        <p:spPr>
          <a:xfrm>
            <a:off x="885050" y="3324075"/>
            <a:ext cx="2402400" cy="1053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529" name="Google Shape;1529;p41"/>
          <p:cNvSpPr txBox="1"/>
          <p:nvPr/>
        </p:nvSpPr>
        <p:spPr>
          <a:xfrm>
            <a:off x="1145725" y="3216275"/>
            <a:ext cx="2058600" cy="24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2F2F2F"/>
                </a:solidFill>
                <a:latin typeface="Calibri"/>
                <a:ea typeface="Calibri"/>
                <a:cs typeface="Calibri"/>
                <a:sym typeface="Calibri"/>
              </a:rPr>
              <a:t>Date</a:t>
            </a:r>
            <a:endParaRPr sz="800">
              <a:solidFill>
                <a:srgbClr val="2F2F2F"/>
              </a:solidFill>
              <a:latin typeface="Calibri"/>
              <a:ea typeface="Calibri"/>
              <a:cs typeface="Calibri"/>
              <a:sym typeface="Calibri"/>
            </a:endParaRPr>
          </a:p>
        </p:txBody>
      </p:sp>
      <p:sp>
        <p:nvSpPr>
          <p:cNvPr id="1530" name="Google Shape;1530;p41"/>
          <p:cNvSpPr txBox="1"/>
          <p:nvPr/>
        </p:nvSpPr>
        <p:spPr>
          <a:xfrm>
            <a:off x="83700" y="3428200"/>
            <a:ext cx="8792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dk1"/>
                </a:solidFill>
                <a:latin typeface="Work Sans"/>
                <a:ea typeface="Work Sans"/>
                <a:cs typeface="Work Sans"/>
                <a:sym typeface="Work Sans"/>
              </a:rPr>
              <a:t>Figure 8:</a:t>
            </a:r>
            <a:r>
              <a:rPr lang="en" sz="800">
                <a:solidFill>
                  <a:schemeClr val="dk1"/>
                </a:solidFill>
                <a:latin typeface="Work Sans"/>
                <a:ea typeface="Work Sans"/>
                <a:cs typeface="Work Sans"/>
                <a:sym typeface="Work Sans"/>
              </a:rPr>
              <a:t> (Left graph) The index value of NDXT-100 with an ARIMA forecast for the next 80 days. </a:t>
            </a:r>
            <a:endParaRPr sz="800">
              <a:solidFill>
                <a:schemeClr val="dk1"/>
              </a:solidFill>
              <a:latin typeface="Work Sans"/>
              <a:ea typeface="Work Sans"/>
              <a:cs typeface="Work Sans"/>
              <a:sym typeface="Work Sans"/>
            </a:endParaRPr>
          </a:p>
          <a:p>
            <a:pPr marL="0" lvl="0" indent="0" algn="ctr" rtl="0">
              <a:spcBef>
                <a:spcPts val="0"/>
              </a:spcBef>
              <a:spcAft>
                <a:spcPts val="0"/>
              </a:spcAft>
              <a:buNone/>
            </a:pPr>
            <a:r>
              <a:rPr lang="en" sz="800">
                <a:solidFill>
                  <a:schemeClr val="dk1"/>
                </a:solidFill>
                <a:latin typeface="Work Sans"/>
                <a:ea typeface="Work Sans"/>
                <a:cs typeface="Work Sans"/>
                <a:sym typeface="Work Sans"/>
              </a:rPr>
              <a:t>(Right graph) The index value of NDXT-100 with an LSTM-ARIMA forecast for the next 80 days.</a:t>
            </a:r>
            <a:endParaRPr sz="800">
              <a:solidFill>
                <a:schemeClr val="dk1"/>
              </a:solidFill>
              <a:latin typeface="Work Sans"/>
              <a:ea typeface="Work Sans"/>
              <a:cs typeface="Work Sans"/>
              <a:sym typeface="Work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42"/>
          <p:cNvSpPr txBox="1">
            <a:spLocks noGrp="1"/>
          </p:cNvSpPr>
          <p:nvPr>
            <p:ph type="title" idx="4294967295"/>
          </p:nvPr>
        </p:nvSpPr>
        <p:spPr>
          <a:xfrm>
            <a:off x="470700" y="428325"/>
            <a:ext cx="820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Conclusions: Shortcomings/Lessons Learned</a:t>
            </a:r>
            <a:endParaRPr sz="3000"/>
          </a:p>
        </p:txBody>
      </p:sp>
      <p:sp>
        <p:nvSpPr>
          <p:cNvPr id="1536" name="Google Shape;1536;p42"/>
          <p:cNvSpPr txBox="1">
            <a:spLocks noGrp="1"/>
          </p:cNvSpPr>
          <p:nvPr>
            <p:ph type="body" idx="4294967295"/>
          </p:nvPr>
        </p:nvSpPr>
        <p:spPr>
          <a:xfrm>
            <a:off x="1208550" y="1246875"/>
            <a:ext cx="5336100" cy="17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ARIMA</a:t>
            </a:r>
            <a:r>
              <a:rPr lang="en" sz="1700"/>
              <a:t> is </a:t>
            </a:r>
            <a:r>
              <a:rPr lang="en" sz="1700" b="1"/>
              <a:t>too</a:t>
            </a:r>
            <a:r>
              <a:rPr lang="en" sz="1700"/>
              <a:t> good at its job</a:t>
            </a:r>
            <a:endParaRPr sz="1700"/>
          </a:p>
          <a:p>
            <a:pPr marL="0" lvl="0" indent="0" algn="l" rtl="0">
              <a:spcBef>
                <a:spcPts val="0"/>
              </a:spcBef>
              <a:spcAft>
                <a:spcPts val="0"/>
              </a:spcAft>
              <a:buNone/>
            </a:pPr>
            <a:endParaRPr sz="1700"/>
          </a:p>
          <a:p>
            <a:pPr marL="457200" lvl="0" indent="-336550" algn="l" rtl="0">
              <a:spcBef>
                <a:spcPts val="0"/>
              </a:spcBef>
              <a:spcAft>
                <a:spcPts val="0"/>
              </a:spcAft>
              <a:buSzPts val="1700"/>
              <a:buChar char="●"/>
            </a:pPr>
            <a:r>
              <a:rPr lang="en" sz="1700"/>
              <a:t>There is no structure in the residuals for the LSTM to learn and model</a:t>
            </a:r>
            <a:endParaRPr sz="1700"/>
          </a:p>
          <a:p>
            <a:pPr marL="457200" lvl="0" indent="-336550" algn="l" rtl="0">
              <a:spcBef>
                <a:spcPts val="0"/>
              </a:spcBef>
              <a:spcAft>
                <a:spcPts val="0"/>
              </a:spcAft>
              <a:buSzPts val="1700"/>
              <a:buChar char="●"/>
            </a:pPr>
            <a:r>
              <a:rPr lang="en" sz="1700"/>
              <a:t>Residuals look like random noise, which cannot be predicted by any model </a:t>
            </a: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p:txBody>
      </p:sp>
      <p:sp>
        <p:nvSpPr>
          <p:cNvPr id="1537" name="Google Shape;1537;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highlight>
                  <a:schemeClr val="accent6"/>
                </a:highlight>
              </a:rPr>
              <a:t>19</a:t>
            </a:fld>
            <a:endParaRPr>
              <a:highlight>
                <a:schemeClr val="accent6"/>
              </a:highlight>
            </a:endParaRPr>
          </a:p>
        </p:txBody>
      </p:sp>
      <p:pic>
        <p:nvPicPr>
          <p:cNvPr id="1538" name="Google Shape;1538;p42"/>
          <p:cNvPicPr preferRelativeResize="0"/>
          <p:nvPr/>
        </p:nvPicPr>
        <p:blipFill>
          <a:blip r:embed="rId3">
            <a:alphaModFix/>
          </a:blip>
          <a:stretch>
            <a:fillRect/>
          </a:stretch>
        </p:blipFill>
        <p:spPr>
          <a:xfrm>
            <a:off x="6615587" y="1230709"/>
            <a:ext cx="1808375" cy="1356275"/>
          </a:xfrm>
          <a:prstGeom prst="rect">
            <a:avLst/>
          </a:prstGeom>
          <a:noFill/>
          <a:ln>
            <a:noFill/>
          </a:ln>
        </p:spPr>
      </p:pic>
      <p:sp>
        <p:nvSpPr>
          <p:cNvPr id="1539" name="Google Shape;1539;p42"/>
          <p:cNvSpPr txBox="1"/>
          <p:nvPr/>
        </p:nvSpPr>
        <p:spPr>
          <a:xfrm>
            <a:off x="1208550" y="3201225"/>
            <a:ext cx="5151600" cy="8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Work Sans"/>
                <a:ea typeface="Work Sans"/>
                <a:cs typeface="Work Sans"/>
                <a:sym typeface="Work Sans"/>
              </a:rPr>
              <a:t>LSTM </a:t>
            </a:r>
            <a:r>
              <a:rPr lang="en" sz="1700">
                <a:solidFill>
                  <a:schemeClr val="dk1"/>
                </a:solidFill>
                <a:latin typeface="Work Sans"/>
                <a:ea typeface="Work Sans"/>
                <a:cs typeface="Work Sans"/>
                <a:sym typeface="Work Sans"/>
              </a:rPr>
              <a:t>does </a:t>
            </a:r>
            <a:r>
              <a:rPr lang="en" sz="1700" b="1">
                <a:solidFill>
                  <a:schemeClr val="dk1"/>
                </a:solidFill>
                <a:latin typeface="Work Sans"/>
                <a:ea typeface="Work Sans"/>
                <a:cs typeface="Work Sans"/>
                <a:sym typeface="Work Sans"/>
              </a:rPr>
              <a:t>not</a:t>
            </a:r>
            <a:r>
              <a:rPr lang="en" sz="1700">
                <a:solidFill>
                  <a:schemeClr val="dk1"/>
                </a:solidFill>
                <a:latin typeface="Work Sans"/>
                <a:ea typeface="Work Sans"/>
                <a:cs typeface="Work Sans"/>
                <a:sym typeface="Work Sans"/>
              </a:rPr>
              <a:t> significantly improve the predictions made by </a:t>
            </a:r>
            <a:r>
              <a:rPr lang="en" sz="1700" b="1">
                <a:solidFill>
                  <a:schemeClr val="dk1"/>
                </a:solidFill>
                <a:latin typeface="Work Sans"/>
                <a:ea typeface="Work Sans"/>
                <a:cs typeface="Work Sans"/>
                <a:sym typeface="Work Sans"/>
              </a:rPr>
              <a:t>ARIMA </a:t>
            </a:r>
            <a:endParaRPr sz="1200" b="1">
              <a:solidFill>
                <a:schemeClr val="dk1"/>
              </a:solidFill>
              <a:latin typeface="Work Sans"/>
              <a:ea typeface="Work Sans"/>
              <a:cs typeface="Work Sans"/>
              <a:sym typeface="Work Sans"/>
            </a:endParaRPr>
          </a:p>
        </p:txBody>
      </p:sp>
      <p:pic>
        <p:nvPicPr>
          <p:cNvPr id="1540" name="Google Shape;1540;p42"/>
          <p:cNvPicPr preferRelativeResize="0"/>
          <p:nvPr/>
        </p:nvPicPr>
        <p:blipFill>
          <a:blip r:embed="rId4">
            <a:alphaModFix/>
          </a:blip>
          <a:stretch>
            <a:fillRect/>
          </a:stretch>
        </p:blipFill>
        <p:spPr>
          <a:xfrm>
            <a:off x="6615625" y="2883425"/>
            <a:ext cx="1808374" cy="10854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353" name="Google Shape;1353;p25"/>
          <p:cNvSpPr txBox="1">
            <a:spLocks noGrp="1"/>
          </p:cNvSpPr>
          <p:nvPr>
            <p:ph type="body" idx="1"/>
          </p:nvPr>
        </p:nvSpPr>
        <p:spPr>
          <a:xfrm>
            <a:off x="720000" y="1339950"/>
            <a:ext cx="7704000" cy="3319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a:t>Project Description and Motivation</a:t>
            </a:r>
            <a:endParaRPr sz="1800"/>
          </a:p>
          <a:p>
            <a:pPr marL="457200" lvl="0" indent="-342900" algn="l" rtl="0">
              <a:spcBef>
                <a:spcPts val="0"/>
              </a:spcBef>
              <a:spcAft>
                <a:spcPts val="0"/>
              </a:spcAft>
              <a:buSzPts val="1800"/>
              <a:buAutoNum type="arabicPeriod"/>
            </a:pPr>
            <a:r>
              <a:rPr lang="en" sz="1800"/>
              <a:t>State of the Art in Literature </a:t>
            </a:r>
            <a:endParaRPr sz="1800"/>
          </a:p>
          <a:p>
            <a:pPr marL="457200" lvl="0" indent="-342900" algn="l" rtl="0">
              <a:spcBef>
                <a:spcPts val="0"/>
              </a:spcBef>
              <a:spcAft>
                <a:spcPts val="0"/>
              </a:spcAft>
              <a:buSzPts val="1800"/>
              <a:buAutoNum type="arabicPeriod"/>
            </a:pPr>
            <a:r>
              <a:rPr lang="en" sz="1800"/>
              <a:t>Data Sources, Cleaning/Integration, Visualizations</a:t>
            </a:r>
            <a:endParaRPr sz="1800"/>
          </a:p>
          <a:p>
            <a:pPr marL="457200" lvl="0" indent="-342900" algn="l" rtl="0">
              <a:spcBef>
                <a:spcPts val="0"/>
              </a:spcBef>
              <a:spcAft>
                <a:spcPts val="0"/>
              </a:spcAft>
              <a:buSzPts val="1800"/>
              <a:buAutoNum type="arabicPeriod"/>
            </a:pPr>
            <a:r>
              <a:rPr lang="en" sz="1800"/>
              <a:t>Methodological Approach</a:t>
            </a:r>
            <a:endParaRPr sz="1800"/>
          </a:p>
          <a:p>
            <a:pPr marL="457200" lvl="0" indent="-342900" algn="l" rtl="0">
              <a:spcBef>
                <a:spcPts val="0"/>
              </a:spcBef>
              <a:spcAft>
                <a:spcPts val="0"/>
              </a:spcAft>
              <a:buSzPts val="1800"/>
              <a:buAutoNum type="arabicPeriod"/>
            </a:pPr>
            <a:r>
              <a:rPr lang="en" sz="1800"/>
              <a:t>Results</a:t>
            </a:r>
            <a:endParaRPr sz="1800"/>
          </a:p>
          <a:p>
            <a:pPr marL="1143000" lvl="1" indent="-342900" algn="l" rtl="0">
              <a:spcBef>
                <a:spcPts val="0"/>
              </a:spcBef>
              <a:spcAft>
                <a:spcPts val="0"/>
              </a:spcAft>
              <a:buSzPts val="1800"/>
              <a:buAutoNum type="alphaLcPeriod"/>
            </a:pPr>
            <a:r>
              <a:rPr lang="en" sz="1800"/>
              <a:t>ARIMA vs. LSTM-ARIMA Prediction</a:t>
            </a:r>
            <a:endParaRPr sz="1800"/>
          </a:p>
          <a:p>
            <a:pPr marL="1143000" lvl="1" indent="-342900" algn="l" rtl="0">
              <a:spcBef>
                <a:spcPts val="0"/>
              </a:spcBef>
              <a:spcAft>
                <a:spcPts val="0"/>
              </a:spcAft>
              <a:buSzPts val="1800"/>
              <a:buAutoNum type="alphaLcPeriod"/>
            </a:pPr>
            <a:r>
              <a:rPr lang="en" sz="1800"/>
              <a:t>ARIMA vs. LSTM-ARIMA Forecast </a:t>
            </a:r>
            <a:endParaRPr sz="1800"/>
          </a:p>
          <a:p>
            <a:pPr marL="457200" lvl="0" indent="-342900" algn="l" rtl="0">
              <a:spcBef>
                <a:spcPts val="0"/>
              </a:spcBef>
              <a:spcAft>
                <a:spcPts val="0"/>
              </a:spcAft>
              <a:buSzPts val="1800"/>
              <a:buAutoNum type="arabicPeriod"/>
            </a:pPr>
            <a:r>
              <a:rPr lang="en" sz="1800"/>
              <a:t>Conclusions: Shortcomings of Approach, Lessons Learned</a:t>
            </a:r>
            <a:endParaRPr sz="1800"/>
          </a:p>
          <a:p>
            <a:pPr marL="457200" lvl="0" indent="-342900" algn="l" rtl="0">
              <a:spcBef>
                <a:spcPts val="0"/>
              </a:spcBef>
              <a:spcAft>
                <a:spcPts val="0"/>
              </a:spcAft>
              <a:buSzPts val="1800"/>
              <a:buAutoNum type="arabicPeriod"/>
            </a:pPr>
            <a:r>
              <a:rPr lang="en" sz="1800"/>
              <a:t>Future Directions</a:t>
            </a:r>
            <a:endParaRPr sz="1800"/>
          </a:p>
          <a:p>
            <a:pPr marL="457200" lvl="0" indent="-342900" algn="l" rtl="0">
              <a:spcBef>
                <a:spcPts val="0"/>
              </a:spcBef>
              <a:spcAft>
                <a:spcPts val="0"/>
              </a:spcAft>
              <a:buClr>
                <a:srgbClr val="CBAA8E"/>
              </a:buClr>
              <a:buSzPts val="1800"/>
              <a:buAutoNum type="arabicPeriod"/>
            </a:pPr>
            <a:r>
              <a:rPr lang="en" sz="1800">
                <a:solidFill>
                  <a:srgbClr val="CBAA8E"/>
                </a:solidFill>
              </a:rPr>
              <a:t>Project Roles, References</a:t>
            </a:r>
            <a:endParaRPr sz="1800">
              <a:solidFill>
                <a:srgbClr val="CBAA8E"/>
              </a:solidFill>
            </a:endParaRPr>
          </a:p>
        </p:txBody>
      </p:sp>
      <p:sp>
        <p:nvSpPr>
          <p:cNvPr id="1354" name="Google Shape;1354;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Directions: </a:t>
            </a:r>
            <a:endParaRPr/>
          </a:p>
        </p:txBody>
      </p:sp>
      <p:sp>
        <p:nvSpPr>
          <p:cNvPr id="1546" name="Google Shape;1546;p43"/>
          <p:cNvSpPr txBox="1">
            <a:spLocks noGrp="1"/>
          </p:cNvSpPr>
          <p:nvPr>
            <p:ph type="body" idx="1"/>
          </p:nvPr>
        </p:nvSpPr>
        <p:spPr>
          <a:xfrm>
            <a:off x="720000" y="1263750"/>
            <a:ext cx="7704000" cy="3319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E76A28"/>
              </a:buClr>
              <a:buSzPts val="1800"/>
              <a:buAutoNum type="arabicPeriod"/>
            </a:pPr>
            <a:r>
              <a:rPr lang="en" sz="1800">
                <a:solidFill>
                  <a:srgbClr val="E76A28"/>
                </a:solidFill>
              </a:rPr>
              <a:t>Make the ARIMA fit worse</a:t>
            </a:r>
            <a:endParaRPr sz="1800">
              <a:solidFill>
                <a:srgbClr val="E76A28"/>
              </a:solidFill>
            </a:endParaRPr>
          </a:p>
          <a:p>
            <a:pPr marL="914400" lvl="1" indent="-336550" algn="l" rtl="0">
              <a:spcBef>
                <a:spcPts val="0"/>
              </a:spcBef>
              <a:spcAft>
                <a:spcPts val="0"/>
              </a:spcAft>
              <a:buSzPts val="1700"/>
              <a:buFont typeface="Work Sans"/>
              <a:buAutoNum type="alphaLcPeriod"/>
            </a:pPr>
            <a:r>
              <a:rPr lang="en" sz="1700"/>
              <a:t>Change the ARIMA hyperparameters in order to create residual plots in hopes of getting more structure </a:t>
            </a:r>
            <a:r>
              <a:rPr lang="en" sz="1700">
                <a:solidFill>
                  <a:schemeClr val="dk2"/>
                </a:solidFill>
              </a:rPr>
              <a:t>(example on next slide!)</a:t>
            </a:r>
            <a:endParaRPr sz="1700">
              <a:solidFill>
                <a:schemeClr val="dk2"/>
              </a:solidFill>
            </a:endParaRPr>
          </a:p>
          <a:p>
            <a:pPr marL="457200" lvl="0" indent="-342900" algn="l" rtl="0">
              <a:spcBef>
                <a:spcPts val="0"/>
              </a:spcBef>
              <a:spcAft>
                <a:spcPts val="0"/>
              </a:spcAft>
              <a:buClr>
                <a:srgbClr val="E76A28"/>
              </a:buClr>
              <a:buSzPts val="1800"/>
              <a:buAutoNum type="arabicPeriod"/>
            </a:pPr>
            <a:r>
              <a:rPr lang="en" sz="1800" b="1">
                <a:solidFill>
                  <a:srgbClr val="E76A28"/>
                </a:solidFill>
              </a:rPr>
              <a:t>Include more data </a:t>
            </a:r>
            <a:endParaRPr sz="1800" b="1">
              <a:solidFill>
                <a:srgbClr val="E76A28"/>
              </a:solidFill>
            </a:endParaRPr>
          </a:p>
          <a:p>
            <a:pPr marL="914400" lvl="1" indent="-342900" algn="l" rtl="0">
              <a:spcBef>
                <a:spcPts val="0"/>
              </a:spcBef>
              <a:spcAft>
                <a:spcPts val="0"/>
              </a:spcAft>
              <a:buSzPts val="1800"/>
              <a:buFont typeface="Nunito"/>
              <a:buAutoNum type="alphaLcPeriod"/>
            </a:pPr>
            <a:r>
              <a:rPr lang="en" sz="1800" b="1"/>
              <a:t>News headline data with sentiment analysis </a:t>
            </a:r>
            <a:r>
              <a:rPr lang="en" sz="1800"/>
              <a:t>– very, very complicated!</a:t>
            </a:r>
            <a:endParaRPr sz="1800"/>
          </a:p>
          <a:p>
            <a:pPr marL="914400" lvl="1" indent="-342900" algn="l" rtl="0">
              <a:spcBef>
                <a:spcPts val="0"/>
              </a:spcBef>
              <a:spcAft>
                <a:spcPts val="0"/>
              </a:spcAft>
              <a:buSzPts val="1800"/>
              <a:buAutoNum type="alphaLcPeriod"/>
            </a:pPr>
            <a:r>
              <a:rPr lang="en" sz="1800"/>
              <a:t>More varied stock data (i.e. materials index data that is used commonly in tech sector) </a:t>
            </a:r>
            <a:endParaRPr sz="1800"/>
          </a:p>
          <a:p>
            <a:pPr marL="914400" lvl="1" indent="-342900" algn="l" rtl="0">
              <a:spcBef>
                <a:spcPts val="0"/>
              </a:spcBef>
              <a:spcAft>
                <a:spcPts val="0"/>
              </a:spcAft>
              <a:buSzPts val="1800"/>
              <a:buAutoNum type="alphaLcPeriod"/>
            </a:pPr>
            <a:r>
              <a:rPr lang="en" sz="1800"/>
              <a:t>More macroeconomic information </a:t>
            </a:r>
            <a:endParaRPr sz="1800"/>
          </a:p>
          <a:p>
            <a:pPr marL="914400" lvl="1" indent="-342900" algn="l" rtl="0">
              <a:spcBef>
                <a:spcPts val="0"/>
              </a:spcBef>
              <a:spcAft>
                <a:spcPts val="0"/>
              </a:spcAft>
              <a:buSzPts val="1800"/>
              <a:buAutoNum type="alphaLcPeriod"/>
            </a:pPr>
            <a:r>
              <a:rPr lang="en" sz="1800"/>
              <a:t>Incorporating technical indicators (i.e. more quantitative analysis on historical price data before inputting data) </a:t>
            </a:r>
            <a:endParaRPr sz="1800"/>
          </a:p>
        </p:txBody>
      </p:sp>
      <p:sp>
        <p:nvSpPr>
          <p:cNvPr id="1547" name="Google Shape;1547;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553" name="Google Shape;1553;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554" name="Google Shape;1554;p44"/>
          <p:cNvSpPr txBox="1">
            <a:spLocks noGrp="1"/>
          </p:cNvSpPr>
          <p:nvPr>
            <p:ph type="title"/>
          </p:nvPr>
        </p:nvSpPr>
        <p:spPr>
          <a:xfrm>
            <a:off x="190000" y="173175"/>
            <a:ext cx="5078700" cy="21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Future Directions: </a:t>
            </a:r>
            <a:endParaRPr sz="3000"/>
          </a:p>
          <a:p>
            <a:pPr marL="0" lvl="0" indent="0" algn="l" rtl="0">
              <a:spcBef>
                <a:spcPts val="0"/>
              </a:spcBef>
              <a:spcAft>
                <a:spcPts val="0"/>
              </a:spcAft>
              <a:buNone/>
            </a:pPr>
            <a:r>
              <a:rPr lang="en" sz="3000"/>
              <a:t>An Example of Forecasting LSTM Residual from a Worse ARIMA Model </a:t>
            </a:r>
            <a:endParaRPr sz="3000"/>
          </a:p>
        </p:txBody>
      </p:sp>
      <p:pic>
        <p:nvPicPr>
          <p:cNvPr id="1555" name="Google Shape;1555;p44"/>
          <p:cNvPicPr preferRelativeResize="0"/>
          <p:nvPr/>
        </p:nvPicPr>
        <p:blipFill>
          <a:blip r:embed="rId3">
            <a:alphaModFix/>
          </a:blip>
          <a:stretch>
            <a:fillRect/>
          </a:stretch>
        </p:blipFill>
        <p:spPr>
          <a:xfrm>
            <a:off x="5398736" y="81975"/>
            <a:ext cx="3706739" cy="2678743"/>
          </a:xfrm>
          <a:prstGeom prst="rect">
            <a:avLst/>
          </a:prstGeom>
          <a:noFill/>
          <a:ln>
            <a:noFill/>
          </a:ln>
        </p:spPr>
      </p:pic>
      <p:sp>
        <p:nvSpPr>
          <p:cNvPr id="1556" name="Google Shape;1556;p44"/>
          <p:cNvSpPr/>
          <p:nvPr/>
        </p:nvSpPr>
        <p:spPr>
          <a:xfrm>
            <a:off x="5690888" y="2560385"/>
            <a:ext cx="159900" cy="126300"/>
          </a:xfrm>
          <a:prstGeom prst="rect">
            <a:avLst/>
          </a:prstGeom>
          <a:solidFill>
            <a:schemeClr val="accent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557" name="Google Shape;1557;p44"/>
          <p:cNvSpPr/>
          <p:nvPr/>
        </p:nvSpPr>
        <p:spPr>
          <a:xfrm>
            <a:off x="8853330" y="2560385"/>
            <a:ext cx="159900" cy="126300"/>
          </a:xfrm>
          <a:prstGeom prst="rect">
            <a:avLst/>
          </a:prstGeom>
          <a:solidFill>
            <a:schemeClr val="accent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pic>
        <p:nvPicPr>
          <p:cNvPr id="1558" name="Google Shape;1558;p44"/>
          <p:cNvPicPr preferRelativeResize="0"/>
          <p:nvPr/>
        </p:nvPicPr>
        <p:blipFill rotWithShape="1">
          <a:blip r:embed="rId4">
            <a:alphaModFix/>
          </a:blip>
          <a:srcRect l="9706" t="85618" b="5855"/>
          <a:stretch/>
        </p:blipFill>
        <p:spPr>
          <a:xfrm>
            <a:off x="5783580" y="2483150"/>
            <a:ext cx="3094480" cy="237224"/>
          </a:xfrm>
          <a:prstGeom prst="rect">
            <a:avLst/>
          </a:prstGeom>
          <a:noFill/>
          <a:ln>
            <a:noFill/>
          </a:ln>
        </p:spPr>
      </p:pic>
      <p:pic>
        <p:nvPicPr>
          <p:cNvPr id="1559" name="Google Shape;1559;p44"/>
          <p:cNvPicPr preferRelativeResize="0"/>
          <p:nvPr/>
        </p:nvPicPr>
        <p:blipFill rotWithShape="1">
          <a:blip r:embed="rId3">
            <a:alphaModFix/>
          </a:blip>
          <a:srcRect t="96886" b="-947"/>
          <a:stretch/>
        </p:blipFill>
        <p:spPr>
          <a:xfrm>
            <a:off x="5398736" y="2711653"/>
            <a:ext cx="3706739" cy="108780"/>
          </a:xfrm>
          <a:prstGeom prst="rect">
            <a:avLst/>
          </a:prstGeom>
          <a:noFill/>
          <a:ln>
            <a:noFill/>
          </a:ln>
        </p:spPr>
      </p:pic>
      <p:pic>
        <p:nvPicPr>
          <p:cNvPr id="1560" name="Google Shape;1560;p44"/>
          <p:cNvPicPr preferRelativeResize="0"/>
          <p:nvPr/>
        </p:nvPicPr>
        <p:blipFill>
          <a:blip r:embed="rId5">
            <a:alphaModFix/>
          </a:blip>
          <a:stretch>
            <a:fillRect/>
          </a:stretch>
        </p:blipFill>
        <p:spPr>
          <a:xfrm>
            <a:off x="86075" y="2406860"/>
            <a:ext cx="5509829" cy="2325941"/>
          </a:xfrm>
          <a:prstGeom prst="rect">
            <a:avLst/>
          </a:prstGeom>
          <a:noFill/>
          <a:ln>
            <a:noFill/>
          </a:ln>
        </p:spPr>
      </p:pic>
      <p:cxnSp>
        <p:nvCxnSpPr>
          <p:cNvPr id="1561" name="Google Shape;1561;p44"/>
          <p:cNvCxnSpPr/>
          <p:nvPr/>
        </p:nvCxnSpPr>
        <p:spPr>
          <a:xfrm flipH="1">
            <a:off x="4695100" y="2138700"/>
            <a:ext cx="644100" cy="299700"/>
          </a:xfrm>
          <a:prstGeom prst="straightConnector1">
            <a:avLst/>
          </a:prstGeom>
          <a:noFill/>
          <a:ln w="9525" cap="flat" cmpd="sng">
            <a:solidFill>
              <a:schemeClr val="dk2"/>
            </a:solidFill>
            <a:prstDash val="solid"/>
            <a:round/>
            <a:headEnd type="none" w="med" len="med"/>
            <a:tailEnd type="triangle" w="med" len="med"/>
          </a:ln>
        </p:spPr>
      </p:cxnSp>
      <p:sp>
        <p:nvSpPr>
          <p:cNvPr id="1562" name="Google Shape;1562;p44"/>
          <p:cNvSpPr txBox="1">
            <a:spLocks noGrp="1"/>
          </p:cNvSpPr>
          <p:nvPr>
            <p:ph type="body" idx="1"/>
          </p:nvPr>
        </p:nvSpPr>
        <p:spPr>
          <a:xfrm>
            <a:off x="5878013" y="3251225"/>
            <a:ext cx="2906700" cy="139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Even with worse ARIMA, more work may need to be done to separate out any structural behavior from residuals better!</a:t>
            </a:r>
            <a:endParaRPr sz="1600"/>
          </a:p>
        </p:txBody>
      </p:sp>
      <p:sp>
        <p:nvSpPr>
          <p:cNvPr id="1563" name="Google Shape;1563;p44"/>
          <p:cNvSpPr txBox="1"/>
          <p:nvPr/>
        </p:nvSpPr>
        <p:spPr>
          <a:xfrm>
            <a:off x="6251225" y="2805600"/>
            <a:ext cx="2160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dirty="0">
                <a:solidFill>
                  <a:schemeClr val="dk1"/>
                </a:solidFill>
                <a:latin typeface="Work Sans"/>
                <a:ea typeface="Work Sans"/>
                <a:cs typeface="Work Sans"/>
                <a:sym typeface="Work Sans"/>
              </a:rPr>
              <a:t>Figure 9:</a:t>
            </a:r>
            <a:r>
              <a:rPr lang="en" sz="800" dirty="0">
                <a:solidFill>
                  <a:schemeClr val="dk1"/>
                </a:solidFill>
                <a:latin typeface="Work Sans"/>
                <a:ea typeface="Work Sans"/>
                <a:cs typeface="Work Sans"/>
                <a:sym typeface="Work Sans"/>
              </a:rPr>
              <a:t> The index value of NDXT-100 with an poor ARIMA fit.</a:t>
            </a:r>
            <a:endParaRPr sz="800" dirty="0">
              <a:solidFill>
                <a:schemeClr val="dk1"/>
              </a:solidFill>
              <a:latin typeface="Work Sans"/>
              <a:ea typeface="Work Sans"/>
              <a:cs typeface="Work Sans"/>
              <a:sym typeface="Work Sans"/>
            </a:endParaRPr>
          </a:p>
        </p:txBody>
      </p:sp>
      <p:sp>
        <p:nvSpPr>
          <p:cNvPr id="1564" name="Google Shape;1564;p44"/>
          <p:cNvSpPr txBox="1"/>
          <p:nvPr/>
        </p:nvSpPr>
        <p:spPr>
          <a:xfrm>
            <a:off x="190000" y="4656600"/>
            <a:ext cx="5406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dk1"/>
                </a:solidFill>
                <a:latin typeface="Work Sans"/>
                <a:ea typeface="Work Sans"/>
                <a:cs typeface="Work Sans"/>
                <a:sym typeface="Work Sans"/>
              </a:rPr>
              <a:t>Figure 10:</a:t>
            </a:r>
            <a:r>
              <a:rPr lang="en" sz="800">
                <a:solidFill>
                  <a:schemeClr val="dk1"/>
                </a:solidFill>
                <a:latin typeface="Work Sans"/>
                <a:ea typeface="Work Sans"/>
                <a:cs typeface="Work Sans"/>
                <a:sym typeface="Work Sans"/>
              </a:rPr>
              <a:t> The LSTM forecast 80 days into the future with a worse ARIMA residual as input data for the index value of NDXT-100 as a function of timestep. Residuals shown are standardized residuals.</a:t>
            </a:r>
            <a:endParaRPr sz="800">
              <a:solidFill>
                <a:schemeClr val="dk1"/>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45"/>
          <p:cNvSpPr txBox="1">
            <a:spLocks noGrp="1"/>
          </p:cNvSpPr>
          <p:nvPr>
            <p:ph type="title"/>
          </p:nvPr>
        </p:nvSpPr>
        <p:spPr>
          <a:xfrm>
            <a:off x="720000" y="1054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Acknowledgements</a:t>
            </a:r>
            <a:endParaRPr/>
          </a:p>
        </p:txBody>
      </p:sp>
      <p:sp>
        <p:nvSpPr>
          <p:cNvPr id="1570" name="Google Shape;1570;p45"/>
          <p:cNvSpPr txBox="1">
            <a:spLocks noGrp="1"/>
          </p:cNvSpPr>
          <p:nvPr>
            <p:ph type="body" idx="1"/>
          </p:nvPr>
        </p:nvSpPr>
        <p:spPr>
          <a:xfrm>
            <a:off x="720000" y="1289275"/>
            <a:ext cx="7704000" cy="33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solidFill>
                <a:srgbClr val="239A1E"/>
              </a:solidFill>
            </a:endParaRPr>
          </a:p>
          <a:p>
            <a:pPr marL="0" lvl="0" indent="0" algn="ctr" rtl="0">
              <a:spcBef>
                <a:spcPts val="0"/>
              </a:spcBef>
              <a:spcAft>
                <a:spcPts val="0"/>
              </a:spcAft>
              <a:buNone/>
            </a:pPr>
            <a:r>
              <a:rPr lang="en" sz="2000" b="1">
                <a:solidFill>
                  <a:srgbClr val="239A1E"/>
                </a:solidFill>
              </a:rPr>
              <a:t>Huge thank you to Professor Bianco</a:t>
            </a:r>
            <a:r>
              <a:rPr lang="en" sz="2000">
                <a:solidFill>
                  <a:srgbClr val="239A1E"/>
                </a:solidFill>
              </a:rPr>
              <a:t> </a:t>
            </a:r>
            <a:endParaRPr sz="2000">
              <a:solidFill>
                <a:srgbClr val="239A1E"/>
              </a:solidFill>
            </a:endParaRPr>
          </a:p>
          <a:p>
            <a:pPr marL="0" lvl="0" indent="0" algn="ctr" rtl="0">
              <a:spcBef>
                <a:spcPts val="0"/>
              </a:spcBef>
              <a:spcAft>
                <a:spcPts val="0"/>
              </a:spcAft>
              <a:buNone/>
            </a:pPr>
            <a:r>
              <a:rPr lang="en" sz="2000">
                <a:solidFill>
                  <a:srgbClr val="239A1E"/>
                </a:solidFill>
              </a:rPr>
              <a:t>for her </a:t>
            </a:r>
            <a:r>
              <a:rPr lang="en" sz="2000" i="1">
                <a:solidFill>
                  <a:srgbClr val="239A1E"/>
                </a:solidFill>
              </a:rPr>
              <a:t>invaluable</a:t>
            </a:r>
            <a:r>
              <a:rPr lang="en" sz="2000">
                <a:solidFill>
                  <a:srgbClr val="239A1E"/>
                </a:solidFill>
              </a:rPr>
              <a:t> help during this project!</a:t>
            </a:r>
            <a:r>
              <a:rPr lang="en" sz="2000">
                <a:solidFill>
                  <a:srgbClr val="E76A28"/>
                </a:solidFill>
              </a:rPr>
              <a:t> </a:t>
            </a:r>
            <a:endParaRPr sz="2000">
              <a:solidFill>
                <a:srgbClr val="E76A28"/>
              </a:solidFill>
            </a:endParaRPr>
          </a:p>
          <a:p>
            <a:pPr marL="0" lvl="0" indent="0" algn="ctr" rtl="0">
              <a:spcBef>
                <a:spcPts val="0"/>
              </a:spcBef>
              <a:spcAft>
                <a:spcPts val="0"/>
              </a:spcAft>
              <a:buNone/>
            </a:pPr>
            <a:r>
              <a:rPr lang="en" sz="4000"/>
              <a:t>✨🥹✨</a:t>
            </a:r>
            <a:endParaRPr sz="4000"/>
          </a:p>
        </p:txBody>
      </p:sp>
      <p:sp>
        <p:nvSpPr>
          <p:cNvPr id="1571" name="Google Shape;1571;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cxnSp>
        <p:nvCxnSpPr>
          <p:cNvPr id="1572" name="Google Shape;1572;p45"/>
          <p:cNvCxnSpPr/>
          <p:nvPr/>
        </p:nvCxnSpPr>
        <p:spPr>
          <a:xfrm rot="10800000" flipH="1">
            <a:off x="3017250" y="1962300"/>
            <a:ext cx="3109500" cy="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46"/>
          <p:cNvSpPr txBox="1">
            <a:spLocks noGrp="1"/>
          </p:cNvSpPr>
          <p:nvPr>
            <p:ph type="title"/>
          </p:nvPr>
        </p:nvSpPr>
        <p:spPr>
          <a:xfrm>
            <a:off x="720000" y="902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Points of Contact</a:t>
            </a:r>
            <a:endParaRPr/>
          </a:p>
        </p:txBody>
      </p:sp>
      <p:graphicFrame>
        <p:nvGraphicFramePr>
          <p:cNvPr id="1578" name="Google Shape;1578;p46"/>
          <p:cNvGraphicFramePr/>
          <p:nvPr/>
        </p:nvGraphicFramePr>
        <p:xfrm>
          <a:off x="952500" y="1879725"/>
          <a:ext cx="7239000" cy="1981050"/>
        </p:xfrm>
        <a:graphic>
          <a:graphicData uri="http://schemas.openxmlformats.org/drawingml/2006/table">
            <a:tbl>
              <a:tblPr>
                <a:noFill/>
                <a:tableStyleId>{B5530710-2526-41BF-8E07-0071D1ABEDE0}</a:tableStyleId>
              </a:tblPr>
              <a:tblGrid>
                <a:gridCol w="3632825">
                  <a:extLst>
                    <a:ext uri="{9D8B030D-6E8A-4147-A177-3AD203B41FA5}">
                      <a16:colId xmlns:a16="http://schemas.microsoft.com/office/drawing/2014/main" val="20000"/>
                    </a:ext>
                  </a:extLst>
                </a:gridCol>
                <a:gridCol w="36061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solidFill>
                            <a:schemeClr val="dk2"/>
                          </a:solidFill>
                          <a:latin typeface="Work Sans"/>
                          <a:ea typeface="Work Sans"/>
                          <a:cs typeface="Work Sans"/>
                          <a:sym typeface="Work Sans"/>
                        </a:rPr>
                        <a:t>Data Manager</a:t>
                      </a:r>
                      <a:endParaRPr b="1">
                        <a:solidFill>
                          <a:schemeClr val="dk2"/>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chemeClr val="dk2"/>
                          </a:solidFill>
                          <a:latin typeface="Work Sans"/>
                          <a:ea typeface="Work Sans"/>
                          <a:cs typeface="Work Sans"/>
                          <a:sym typeface="Work Sans"/>
                        </a:rPr>
                        <a:t>Jacklyn Clauss</a:t>
                      </a:r>
                      <a:endParaRPr>
                        <a:solidFill>
                          <a:schemeClr val="dk2"/>
                        </a:solidFill>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solidFill>
                            <a:schemeClr val="dk2"/>
                          </a:solidFill>
                          <a:latin typeface="Work Sans"/>
                          <a:ea typeface="Work Sans"/>
                          <a:cs typeface="Work Sans"/>
                          <a:sym typeface="Work Sans"/>
                        </a:rPr>
                        <a:t>Communication Manager</a:t>
                      </a:r>
                      <a:endParaRPr b="1">
                        <a:solidFill>
                          <a:schemeClr val="dk2"/>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2"/>
                          </a:solidFill>
                          <a:latin typeface="Work Sans"/>
                          <a:ea typeface="Work Sans"/>
                          <a:cs typeface="Work Sans"/>
                          <a:sym typeface="Work Sans"/>
                        </a:rPr>
                        <a:t>Yuca Chen </a:t>
                      </a:r>
                      <a:endParaRPr>
                        <a:solidFill>
                          <a:schemeClr val="dk2"/>
                        </a:solidFill>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chemeClr val="dk2"/>
                          </a:solidFill>
                          <a:latin typeface="Work Sans"/>
                          <a:ea typeface="Work Sans"/>
                          <a:cs typeface="Work Sans"/>
                          <a:sym typeface="Work Sans"/>
                        </a:rPr>
                        <a:t>Analysis Manager</a:t>
                      </a:r>
                      <a:endParaRPr b="1">
                        <a:solidFill>
                          <a:schemeClr val="dk2"/>
                        </a:solidFill>
                        <a:latin typeface="Work Sans"/>
                        <a:ea typeface="Work Sans"/>
                        <a:cs typeface="Work Sans"/>
                        <a:sym typeface="Work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Work Sans"/>
                          <a:ea typeface="Work Sans"/>
                          <a:cs typeface="Work Sans"/>
                          <a:sym typeface="Work Sans"/>
                        </a:rPr>
                        <a:t>Yuca Chen, Skyler Lindsey</a:t>
                      </a:r>
                      <a:endParaRPr>
                        <a:solidFill>
                          <a:schemeClr val="dk2"/>
                        </a:solidFill>
                        <a:latin typeface="Work Sans"/>
                        <a:ea typeface="Work Sans"/>
                        <a:cs typeface="Work Sans"/>
                        <a:sym typeface="Work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solidFill>
                            <a:schemeClr val="dk2"/>
                          </a:solidFill>
                          <a:latin typeface="Work Sans"/>
                          <a:ea typeface="Work Sans"/>
                          <a:cs typeface="Work Sans"/>
                          <a:sym typeface="Work Sans"/>
                        </a:rPr>
                        <a:t>Visualization Manager</a:t>
                      </a:r>
                      <a:endParaRPr b="1">
                        <a:solidFill>
                          <a:schemeClr val="dk2"/>
                        </a:solidFill>
                        <a:latin typeface="Work Sans"/>
                        <a:ea typeface="Work Sans"/>
                        <a:cs typeface="Work Sans"/>
                        <a:sym typeface="Work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Work Sans"/>
                          <a:ea typeface="Work Sans"/>
                          <a:cs typeface="Work Sans"/>
                          <a:sym typeface="Work Sans"/>
                        </a:rPr>
                        <a:t>Dayanara Yanez</a:t>
                      </a:r>
                      <a:endParaRPr>
                        <a:solidFill>
                          <a:schemeClr val="dk2"/>
                        </a:solidFill>
                        <a:latin typeface="Work Sans"/>
                        <a:ea typeface="Work Sans"/>
                        <a:cs typeface="Work Sans"/>
                        <a:sym typeface="Work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solidFill>
                            <a:schemeClr val="dk2"/>
                          </a:solidFill>
                          <a:latin typeface="Work Sans"/>
                          <a:ea typeface="Work Sans"/>
                          <a:cs typeface="Work Sans"/>
                          <a:sym typeface="Work Sans"/>
                        </a:rPr>
                        <a:t>Literature Manager</a:t>
                      </a:r>
                      <a:endParaRPr b="1">
                        <a:solidFill>
                          <a:schemeClr val="dk2"/>
                        </a:solidFill>
                        <a:latin typeface="Work Sans"/>
                        <a:ea typeface="Work Sans"/>
                        <a:cs typeface="Work Sans"/>
                        <a:sym typeface="Work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Work Sans"/>
                          <a:ea typeface="Work Sans"/>
                          <a:cs typeface="Work Sans"/>
                          <a:sym typeface="Work Sans"/>
                        </a:rPr>
                        <a:t>Skyler Lindsey </a:t>
                      </a:r>
                      <a:endParaRPr>
                        <a:solidFill>
                          <a:schemeClr val="dk2"/>
                        </a:solidFill>
                        <a:latin typeface="Work Sans"/>
                        <a:ea typeface="Work Sans"/>
                        <a:cs typeface="Work Sans"/>
                        <a:sym typeface="Work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79" name="Google Shape;1579;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47"/>
          <p:cNvSpPr txBox="1">
            <a:spLocks noGrp="1"/>
          </p:cNvSpPr>
          <p:nvPr>
            <p:ph type="title"/>
          </p:nvPr>
        </p:nvSpPr>
        <p:spPr>
          <a:xfrm>
            <a:off x="720000" y="749825"/>
            <a:ext cx="770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rPr>
              <a:t>References</a:t>
            </a:r>
            <a:endParaRPr sz="2000">
              <a:solidFill>
                <a:srgbClr val="434343"/>
              </a:solidFill>
            </a:endParaRPr>
          </a:p>
        </p:txBody>
      </p:sp>
      <p:sp>
        <p:nvSpPr>
          <p:cNvPr id="1585" name="Google Shape;1585;p47"/>
          <p:cNvSpPr txBox="1">
            <a:spLocks noGrp="1"/>
          </p:cNvSpPr>
          <p:nvPr>
            <p:ph type="body" idx="1"/>
          </p:nvPr>
        </p:nvSpPr>
        <p:spPr>
          <a:xfrm>
            <a:off x="815700" y="1418025"/>
            <a:ext cx="7512600" cy="294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000">
                <a:solidFill>
                  <a:srgbClr val="191919"/>
                </a:solidFill>
              </a:rPr>
              <a:t>[1] Badolia, Lokesh. How can i get started investing in the stock market. Educreation Publishing, 2016.</a:t>
            </a:r>
            <a:endParaRPr sz="1000">
              <a:solidFill>
                <a:srgbClr val="191919"/>
              </a:solidFill>
            </a:endParaRPr>
          </a:p>
          <a:p>
            <a:pPr marL="0" lvl="0" indent="0" algn="l" rtl="0">
              <a:lnSpc>
                <a:spcPct val="150000"/>
              </a:lnSpc>
              <a:spcBef>
                <a:spcPts val="0"/>
              </a:spcBef>
              <a:spcAft>
                <a:spcPts val="0"/>
              </a:spcAft>
              <a:buClr>
                <a:schemeClr val="dk1"/>
              </a:buClr>
              <a:buSzPts val="1100"/>
              <a:buFont typeface="Arial"/>
              <a:buNone/>
            </a:pPr>
            <a:r>
              <a:rPr lang="en" sz="1000">
                <a:solidFill>
                  <a:srgbClr val="191919"/>
                </a:solidFill>
              </a:rPr>
              <a:t>[2] Fineberg, Steve, Susanne Hupfer, Michael Steinhart, Sayantani Mazumder, and Prashant Raman. “2025 Technology Industry Outlook.” Deloitte Insights, April 21, 2025. </a:t>
            </a:r>
            <a:r>
              <a:rPr lang="en" sz="1000" u="sng">
                <a:solidFill>
                  <a:schemeClr val="hlink"/>
                </a:solidFill>
                <a:hlinkClick r:id="rId3"/>
              </a:rPr>
              <a:t>https://www2.deloitte.com/us/en/insights/industry/technology/technology-media-telecom-outlooks/technology-industry-outlook.html</a:t>
            </a:r>
            <a:r>
              <a:rPr lang="en" sz="1000">
                <a:solidFill>
                  <a:srgbClr val="191919"/>
                </a:solidFill>
              </a:rPr>
              <a:t>.</a:t>
            </a:r>
            <a:endParaRPr sz="1000">
              <a:solidFill>
                <a:srgbClr val="191919"/>
              </a:solidFill>
            </a:endParaRPr>
          </a:p>
          <a:p>
            <a:pPr marL="0" lvl="0" indent="0" algn="l" rtl="0">
              <a:lnSpc>
                <a:spcPct val="150000"/>
              </a:lnSpc>
              <a:spcBef>
                <a:spcPts val="0"/>
              </a:spcBef>
              <a:spcAft>
                <a:spcPts val="0"/>
              </a:spcAft>
              <a:buClr>
                <a:schemeClr val="dk1"/>
              </a:buClr>
              <a:buSzPts val="1100"/>
              <a:buFont typeface="Arial"/>
              <a:buNone/>
            </a:pPr>
            <a:r>
              <a:rPr lang="en" sz="1000">
                <a:solidFill>
                  <a:srgbClr val="191919"/>
                </a:solidFill>
              </a:rPr>
              <a:t>[3] Kumbure, Mahinda Mailagaha, Christoph Lohrmann, Pasi Luukka, and Jari Porras. "Machine learning techniques and data for stock market forecasting: A literature review." Expert Systems with Applications 197 (2022): 116659.</a:t>
            </a:r>
            <a:endParaRPr sz="1000">
              <a:solidFill>
                <a:srgbClr val="191919"/>
              </a:solidFill>
            </a:endParaRPr>
          </a:p>
          <a:p>
            <a:pPr marL="0" lvl="0" indent="0" algn="l" rtl="0">
              <a:lnSpc>
                <a:spcPct val="150000"/>
              </a:lnSpc>
              <a:spcBef>
                <a:spcPts val="0"/>
              </a:spcBef>
              <a:spcAft>
                <a:spcPts val="0"/>
              </a:spcAft>
              <a:buClr>
                <a:schemeClr val="dk1"/>
              </a:buClr>
              <a:buSzPts val="1100"/>
              <a:buFont typeface="Arial"/>
              <a:buNone/>
            </a:pPr>
            <a:r>
              <a:rPr lang="en" sz="1000">
                <a:solidFill>
                  <a:srgbClr val="191919"/>
                </a:solidFill>
              </a:rPr>
              <a:t>[4] Mintarya, Latrisha N., Jeta NM Halim, Callista Angie, Said Achmad, and Aditya Kurniawan. "Machine learning approaches in stock market prediction: A systematic literature review." Procedia Computer Science 216 (2023): 96-102.</a:t>
            </a:r>
            <a:endParaRPr sz="1000">
              <a:solidFill>
                <a:srgbClr val="2F2F2F"/>
              </a:solidFill>
            </a:endParaRPr>
          </a:p>
          <a:p>
            <a:pPr marL="0" lvl="0" indent="0" algn="l" rtl="0">
              <a:lnSpc>
                <a:spcPct val="150000"/>
              </a:lnSpc>
              <a:spcBef>
                <a:spcPts val="0"/>
              </a:spcBef>
              <a:spcAft>
                <a:spcPts val="0"/>
              </a:spcAft>
              <a:buClr>
                <a:schemeClr val="dk1"/>
              </a:buClr>
              <a:buSzPts val="1100"/>
              <a:buFont typeface="Arial"/>
              <a:buNone/>
            </a:pPr>
            <a:r>
              <a:rPr lang="en" sz="1000">
                <a:solidFill>
                  <a:srgbClr val="2F2F2F"/>
                </a:solidFill>
              </a:rPr>
              <a:t>[5] Liu, Yang. "Novel volatility forecasting using deep learning–long short term memory recurrent neural networks." Expert Systems with Applications 132 (2019): 99-109.</a:t>
            </a:r>
            <a:endParaRPr sz="1000">
              <a:solidFill>
                <a:srgbClr val="2F2F2F"/>
              </a:solidFill>
            </a:endParaRPr>
          </a:p>
          <a:p>
            <a:pPr marL="0" lvl="0" indent="0" algn="l" rtl="0">
              <a:lnSpc>
                <a:spcPct val="150000"/>
              </a:lnSpc>
              <a:spcBef>
                <a:spcPts val="0"/>
              </a:spcBef>
              <a:spcAft>
                <a:spcPts val="0"/>
              </a:spcAft>
              <a:buClr>
                <a:schemeClr val="dk1"/>
              </a:buClr>
              <a:buSzPts val="1100"/>
              <a:buFont typeface="Arial"/>
              <a:buNone/>
            </a:pPr>
            <a:endParaRPr sz="1000">
              <a:solidFill>
                <a:srgbClr val="2F2F2F"/>
              </a:solidFill>
            </a:endParaRPr>
          </a:p>
          <a:p>
            <a:pPr marL="0" lvl="0" indent="0" algn="l" rtl="0">
              <a:lnSpc>
                <a:spcPct val="150000"/>
              </a:lnSpc>
              <a:spcBef>
                <a:spcPts val="0"/>
              </a:spcBef>
              <a:spcAft>
                <a:spcPts val="0"/>
              </a:spcAft>
              <a:buClr>
                <a:schemeClr val="dk1"/>
              </a:buClr>
              <a:buSzPts val="1100"/>
              <a:buFont typeface="Arial"/>
              <a:buNone/>
            </a:pPr>
            <a:endParaRPr sz="1000">
              <a:solidFill>
                <a:srgbClr val="191919"/>
              </a:solidFill>
            </a:endParaRPr>
          </a:p>
          <a:p>
            <a:pPr marL="0" lvl="0" indent="0" algn="l" rtl="0">
              <a:lnSpc>
                <a:spcPct val="150000"/>
              </a:lnSpc>
              <a:spcBef>
                <a:spcPts val="0"/>
              </a:spcBef>
              <a:spcAft>
                <a:spcPts val="0"/>
              </a:spcAft>
              <a:buClr>
                <a:schemeClr val="dk1"/>
              </a:buClr>
              <a:buSzPts val="1100"/>
              <a:buFont typeface="Arial"/>
              <a:buNone/>
            </a:pPr>
            <a:endParaRPr sz="1000">
              <a:solidFill>
                <a:srgbClr val="191919"/>
              </a:solidFill>
            </a:endParaRPr>
          </a:p>
        </p:txBody>
      </p:sp>
      <p:sp>
        <p:nvSpPr>
          <p:cNvPr id="1586" name="Google Shape;1586;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48"/>
          <p:cNvSpPr txBox="1">
            <a:spLocks noGrp="1"/>
          </p:cNvSpPr>
          <p:nvPr>
            <p:ph type="title"/>
          </p:nvPr>
        </p:nvSpPr>
        <p:spPr>
          <a:xfrm>
            <a:off x="1424400" y="1776575"/>
            <a:ext cx="6295200" cy="9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Additional Slides </a:t>
            </a:r>
            <a:endParaRPr sz="4500"/>
          </a:p>
        </p:txBody>
      </p:sp>
      <p:sp>
        <p:nvSpPr>
          <p:cNvPr id="1592" name="Google Shape;1592;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49"/>
          <p:cNvSpPr txBox="1"/>
          <p:nvPr/>
        </p:nvSpPr>
        <p:spPr>
          <a:xfrm>
            <a:off x="311700" y="1012400"/>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100"/>
              </a:spcBef>
              <a:spcAft>
                <a:spcPts val="100"/>
              </a:spcAft>
              <a:buNone/>
            </a:pPr>
            <a:r>
              <a:rPr lang="en" sz="1700" b="1">
                <a:solidFill>
                  <a:srgbClr val="E76A28"/>
                </a:solidFill>
                <a:latin typeface="Work Sans"/>
                <a:ea typeface="Work Sans"/>
                <a:cs typeface="Work Sans"/>
                <a:sym typeface="Work Sans"/>
              </a:rPr>
              <a:t>Techniques Used: </a:t>
            </a:r>
            <a:endParaRPr sz="2000" b="1">
              <a:solidFill>
                <a:srgbClr val="E76A28"/>
              </a:solidFill>
              <a:latin typeface="Work Sans"/>
              <a:ea typeface="Work Sans"/>
              <a:cs typeface="Work Sans"/>
              <a:sym typeface="Work Sans"/>
            </a:endParaRPr>
          </a:p>
        </p:txBody>
      </p:sp>
      <p:sp>
        <p:nvSpPr>
          <p:cNvPr id="1598" name="Google Shape;1598;p49"/>
          <p:cNvSpPr txBox="1"/>
          <p:nvPr/>
        </p:nvSpPr>
        <p:spPr>
          <a:xfrm>
            <a:off x="721800" y="1458800"/>
            <a:ext cx="4588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Work Sans"/>
                <a:ea typeface="Work Sans"/>
                <a:cs typeface="Work Sans"/>
                <a:sym typeface="Work Sans"/>
              </a:rPr>
              <a:t>Long Short-Term Memory (LSTM)</a:t>
            </a:r>
            <a:endParaRPr sz="1800">
              <a:solidFill>
                <a:schemeClr val="dk1"/>
              </a:solidFill>
              <a:latin typeface="Work Sans"/>
              <a:ea typeface="Work Sans"/>
              <a:cs typeface="Work Sans"/>
              <a:sym typeface="Work Sans"/>
            </a:endParaRPr>
          </a:p>
        </p:txBody>
      </p:sp>
      <p:sp>
        <p:nvSpPr>
          <p:cNvPr id="1599" name="Google Shape;1599;p49"/>
          <p:cNvSpPr txBox="1"/>
          <p:nvPr/>
        </p:nvSpPr>
        <p:spPr>
          <a:xfrm>
            <a:off x="721800" y="2882363"/>
            <a:ext cx="562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Work Sans"/>
                <a:ea typeface="Work Sans"/>
                <a:cs typeface="Work Sans"/>
                <a:sym typeface="Work Sans"/>
              </a:rPr>
              <a:t>Autoregressive Integrated Moving Average (ARIMA)</a:t>
            </a:r>
            <a:endParaRPr sz="1500" b="1">
              <a:solidFill>
                <a:schemeClr val="dk1"/>
              </a:solidFill>
              <a:latin typeface="Work Sans"/>
              <a:ea typeface="Work Sans"/>
              <a:cs typeface="Work Sans"/>
              <a:sym typeface="Work Sans"/>
            </a:endParaRPr>
          </a:p>
        </p:txBody>
      </p:sp>
      <p:sp>
        <p:nvSpPr>
          <p:cNvPr id="1600" name="Google Shape;1600;p49"/>
          <p:cNvSpPr txBox="1"/>
          <p:nvPr/>
        </p:nvSpPr>
        <p:spPr>
          <a:xfrm>
            <a:off x="852550" y="1928475"/>
            <a:ext cx="46338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Work Sans"/>
                <a:ea typeface="Work Sans"/>
                <a:cs typeface="Work Sans"/>
                <a:sym typeface="Work Sans"/>
              </a:rPr>
              <a:t>A type of recurrent neural network that is effective in capturing long-term dependencies and non-linear trends in time series data</a:t>
            </a:r>
            <a:endParaRPr sz="1800">
              <a:latin typeface="Work Sans"/>
              <a:ea typeface="Work Sans"/>
              <a:cs typeface="Work Sans"/>
              <a:sym typeface="Work Sans"/>
            </a:endParaRPr>
          </a:p>
        </p:txBody>
      </p:sp>
      <p:sp>
        <p:nvSpPr>
          <p:cNvPr id="1601" name="Google Shape;1601;p49"/>
          <p:cNvSpPr txBox="1"/>
          <p:nvPr/>
        </p:nvSpPr>
        <p:spPr>
          <a:xfrm>
            <a:off x="1004950" y="3297675"/>
            <a:ext cx="41382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Work Sans"/>
                <a:ea typeface="Work Sans"/>
                <a:cs typeface="Work Sans"/>
                <a:sym typeface="Work Sans"/>
              </a:rPr>
              <a:t>A statistical model designed for handling non-stationary time series data and capturing linear trends</a:t>
            </a:r>
            <a:endParaRPr sz="1500">
              <a:latin typeface="Work Sans"/>
              <a:ea typeface="Work Sans"/>
              <a:cs typeface="Work Sans"/>
              <a:sym typeface="Work Sans"/>
            </a:endParaRPr>
          </a:p>
        </p:txBody>
      </p:sp>
      <p:sp>
        <p:nvSpPr>
          <p:cNvPr id="1602" name="Google Shape;1602;p49"/>
          <p:cNvSpPr txBox="1">
            <a:spLocks noGrp="1"/>
          </p:cNvSpPr>
          <p:nvPr>
            <p:ph type="title" idx="4294967295"/>
          </p:nvPr>
        </p:nvSpPr>
        <p:spPr>
          <a:xfrm>
            <a:off x="311700" y="2013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Methodological Approach</a:t>
            </a:r>
            <a:endParaRPr/>
          </a:p>
        </p:txBody>
      </p:sp>
      <p:sp>
        <p:nvSpPr>
          <p:cNvPr id="1603" name="Google Shape;160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highlight>
                  <a:schemeClr val="accent6"/>
                </a:highlight>
              </a:rPr>
              <a:t>26</a:t>
            </a:fld>
            <a:endParaRPr>
              <a:highlight>
                <a:schemeClr val="accent6"/>
              </a:highlight>
            </a:endParaRPr>
          </a:p>
        </p:txBody>
      </p:sp>
      <p:pic>
        <p:nvPicPr>
          <p:cNvPr id="1604" name="Google Shape;1604;p49"/>
          <p:cNvPicPr preferRelativeResize="0"/>
          <p:nvPr/>
        </p:nvPicPr>
        <p:blipFill rotWithShape="1">
          <a:blip r:embed="rId3">
            <a:alphaModFix/>
          </a:blip>
          <a:srcRect l="4429" t="3558" r="50000"/>
          <a:stretch/>
        </p:blipFill>
        <p:spPr>
          <a:xfrm>
            <a:off x="5872025" y="1056113"/>
            <a:ext cx="2864850" cy="3031275"/>
          </a:xfrm>
          <a:prstGeom prst="rect">
            <a:avLst/>
          </a:prstGeom>
          <a:noFill/>
          <a:ln>
            <a:noFill/>
          </a:ln>
        </p:spPr>
      </p:pic>
      <p:sp>
        <p:nvSpPr>
          <p:cNvPr id="1605" name="Google Shape;1605;p49"/>
          <p:cNvSpPr txBox="1"/>
          <p:nvPr/>
        </p:nvSpPr>
        <p:spPr>
          <a:xfrm>
            <a:off x="8452000" y="3648300"/>
            <a:ext cx="864000" cy="3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[6]</a:t>
            </a:r>
            <a:endParaRPr sz="1200">
              <a:solidFill>
                <a:schemeClr val="dk1"/>
              </a:solidFill>
              <a:latin typeface="Work Sans"/>
              <a:ea typeface="Work Sans"/>
              <a:cs typeface="Work Sans"/>
              <a:sym typeface="Work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Sources (cont.)</a:t>
            </a:r>
            <a:endParaRPr/>
          </a:p>
        </p:txBody>
      </p:sp>
      <p:sp>
        <p:nvSpPr>
          <p:cNvPr id="1611" name="Google Shape;1611;p50"/>
          <p:cNvSpPr txBox="1">
            <a:spLocks noGrp="1"/>
          </p:cNvSpPr>
          <p:nvPr>
            <p:ph type="body" idx="1"/>
          </p:nvPr>
        </p:nvSpPr>
        <p:spPr>
          <a:xfrm>
            <a:off x="569100" y="1272625"/>
            <a:ext cx="8005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CPI data  - Supplemental Dataset</a:t>
            </a:r>
            <a:endParaRPr sz="1500" b="1"/>
          </a:p>
          <a:p>
            <a:pPr marL="457200" lvl="0" indent="-323850" algn="l" rtl="0">
              <a:spcBef>
                <a:spcPts val="0"/>
              </a:spcBef>
              <a:spcAft>
                <a:spcPts val="0"/>
              </a:spcAft>
              <a:buSzPts val="1500"/>
              <a:buChar char="●"/>
            </a:pPr>
            <a:r>
              <a:rPr lang="en" sz="1500"/>
              <a:t>Consumer price index → proxy for inflation rate </a:t>
            </a:r>
            <a:endParaRPr sz="1500"/>
          </a:p>
          <a:p>
            <a:pPr marL="457200" lvl="0" indent="-323850" algn="l" rtl="0">
              <a:spcBef>
                <a:spcPts val="0"/>
              </a:spcBef>
              <a:spcAft>
                <a:spcPts val="0"/>
              </a:spcAft>
              <a:buSzPts val="1500"/>
              <a:buChar char="●"/>
            </a:pPr>
            <a:r>
              <a:rPr lang="en" sz="1500"/>
              <a:t>Available monthly</a:t>
            </a:r>
            <a:endParaRPr sz="1500"/>
          </a:p>
          <a:p>
            <a:pPr marL="457200" lvl="0" indent="-323850" algn="l" rtl="0">
              <a:spcBef>
                <a:spcPts val="0"/>
              </a:spcBef>
              <a:spcAft>
                <a:spcPts val="0"/>
              </a:spcAft>
              <a:buSzPts val="1500"/>
              <a:buChar char="●"/>
            </a:pPr>
            <a:r>
              <a:rPr lang="en" sz="1500"/>
              <a:t>Note that this data set is organized with the year as the row and the month as the column</a:t>
            </a:r>
            <a:endParaRPr sz="1500"/>
          </a:p>
          <a:p>
            <a:pPr marL="914400" lvl="1" indent="-323850" algn="l" rtl="0">
              <a:spcBef>
                <a:spcPts val="0"/>
              </a:spcBef>
              <a:spcAft>
                <a:spcPts val="0"/>
              </a:spcAft>
              <a:buSzPts val="1500"/>
              <a:buChar char="○"/>
            </a:pPr>
            <a:r>
              <a:rPr lang="en" sz="1500"/>
              <a:t>Because of this, the 2025 row is “missing” data for March onward, as that data is not yet available</a:t>
            </a:r>
            <a:endParaRPr sz="1500"/>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612" name="Google Shape;1612;p50"/>
          <p:cNvSpPr txBox="1"/>
          <p:nvPr/>
        </p:nvSpPr>
        <p:spPr>
          <a:xfrm>
            <a:off x="5294750" y="1272625"/>
            <a:ext cx="2788800" cy="5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1613" name="Google Shape;1613;p50"/>
          <p:cNvGraphicFramePr/>
          <p:nvPr/>
        </p:nvGraphicFramePr>
        <p:xfrm>
          <a:off x="2142988" y="3336600"/>
          <a:ext cx="4858000" cy="1005780"/>
        </p:xfrm>
        <a:graphic>
          <a:graphicData uri="http://schemas.openxmlformats.org/drawingml/2006/table">
            <a:tbl>
              <a:tblPr>
                <a:noFill/>
                <a:tableStyleId>{B5530710-2526-41BF-8E07-0071D1ABEDE0}</a:tableStyleId>
              </a:tblPr>
              <a:tblGrid>
                <a:gridCol w="891600">
                  <a:extLst>
                    <a:ext uri="{9D8B030D-6E8A-4147-A177-3AD203B41FA5}">
                      <a16:colId xmlns:a16="http://schemas.microsoft.com/office/drawing/2014/main" val="20000"/>
                    </a:ext>
                  </a:extLst>
                </a:gridCol>
                <a:gridCol w="1214500">
                  <a:extLst>
                    <a:ext uri="{9D8B030D-6E8A-4147-A177-3AD203B41FA5}">
                      <a16:colId xmlns:a16="http://schemas.microsoft.com/office/drawing/2014/main" val="20001"/>
                    </a:ext>
                  </a:extLst>
                </a:gridCol>
                <a:gridCol w="1359825">
                  <a:extLst>
                    <a:ext uri="{9D8B030D-6E8A-4147-A177-3AD203B41FA5}">
                      <a16:colId xmlns:a16="http://schemas.microsoft.com/office/drawing/2014/main" val="20002"/>
                    </a:ext>
                  </a:extLst>
                </a:gridCol>
                <a:gridCol w="13920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Data Type</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Number of Entries</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Number of Valid Entries</a:t>
                      </a:r>
                      <a:endParaRPr b="1">
                        <a:solidFill>
                          <a:schemeClr val="dk1"/>
                        </a:solidFill>
                      </a:endParaRPr>
                    </a:p>
                  </a:txBody>
                  <a:tcPr marL="91425" marR="91425" marT="91425" marB="91425"/>
                </a:tc>
                <a:extLst>
                  <a:ext uri="{0D108BD9-81ED-4DB2-BD59-A6C34878D82A}">
                    <a16:rowId xmlns:a16="http://schemas.microsoft.com/office/drawing/2014/main" val="10000"/>
                  </a:ext>
                </a:extLst>
              </a:tr>
              <a:tr h="384500">
                <a:tc>
                  <a:txBody>
                    <a:bodyPr/>
                    <a:lstStyle/>
                    <a:p>
                      <a:pPr marL="0" lvl="0" indent="0" algn="l" rtl="0">
                        <a:spcBef>
                          <a:spcPts val="0"/>
                        </a:spcBef>
                        <a:spcAft>
                          <a:spcPts val="0"/>
                        </a:spcAft>
                        <a:buNone/>
                      </a:pPr>
                      <a:r>
                        <a:rPr lang="en" b="1">
                          <a:solidFill>
                            <a:schemeClr val="dk1"/>
                          </a:solidFill>
                        </a:rPr>
                        <a:t>CPI</a:t>
                      </a:r>
                      <a:endParaRPr b="1"/>
                    </a:p>
                  </a:txBody>
                  <a:tcPr marL="91425" marR="91425" marT="91425" marB="91425"/>
                </a:tc>
                <a:tc>
                  <a:txBody>
                    <a:bodyPr/>
                    <a:lstStyle/>
                    <a:p>
                      <a:pPr marL="0" lvl="0" indent="0" algn="l" rtl="0">
                        <a:spcBef>
                          <a:spcPts val="0"/>
                        </a:spcBef>
                        <a:spcAft>
                          <a:spcPts val="0"/>
                        </a:spcAft>
                        <a:buNone/>
                      </a:pPr>
                      <a:r>
                        <a:rPr lang="en"/>
                        <a:t>Float</a:t>
                      </a:r>
                      <a:endParaRPr/>
                    </a:p>
                  </a:txBody>
                  <a:tcPr marL="91425" marR="91425" marT="91425" marB="91425"/>
                </a:tc>
                <a:tc>
                  <a:txBody>
                    <a:bodyPr/>
                    <a:lstStyle/>
                    <a:p>
                      <a:pPr marL="0" lvl="0" indent="0" algn="l" rtl="0">
                        <a:spcBef>
                          <a:spcPts val="0"/>
                        </a:spcBef>
                        <a:spcAft>
                          <a:spcPts val="0"/>
                        </a:spcAft>
                        <a:buNone/>
                      </a:pPr>
                      <a:r>
                        <a:rPr lang="en"/>
                        <a:t>422</a:t>
                      </a:r>
                      <a:endParaRPr/>
                    </a:p>
                  </a:txBody>
                  <a:tcPr marL="91425" marR="91425" marT="91425" marB="91425"/>
                </a:tc>
                <a:tc>
                  <a:txBody>
                    <a:bodyPr/>
                    <a:lstStyle/>
                    <a:p>
                      <a:pPr marL="0" lvl="0" indent="0" algn="l" rtl="0">
                        <a:spcBef>
                          <a:spcPts val="0"/>
                        </a:spcBef>
                        <a:spcAft>
                          <a:spcPts val="0"/>
                        </a:spcAft>
                        <a:buNone/>
                      </a:pPr>
                      <a:r>
                        <a:rPr lang="en"/>
                        <a:t>422</a:t>
                      </a:r>
                      <a:endParaRPr/>
                    </a:p>
                  </a:txBody>
                  <a:tcPr marL="91425" marR="91425" marT="91425" marB="91425"/>
                </a:tc>
                <a:extLst>
                  <a:ext uri="{0D108BD9-81ED-4DB2-BD59-A6C34878D82A}">
                    <a16:rowId xmlns:a16="http://schemas.microsoft.com/office/drawing/2014/main" val="10001"/>
                  </a:ext>
                </a:extLst>
              </a:tr>
            </a:tbl>
          </a:graphicData>
        </a:graphic>
      </p:graphicFrame>
      <p:sp>
        <p:nvSpPr>
          <p:cNvPr id="1614" name="Google Shape;1614;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51"/>
          <p:cNvSpPr txBox="1">
            <a:spLocks noGrp="1"/>
          </p:cNvSpPr>
          <p:nvPr>
            <p:ph type="title"/>
          </p:nvPr>
        </p:nvSpPr>
        <p:spPr>
          <a:xfrm>
            <a:off x="720000" y="29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Sources (cont.)</a:t>
            </a:r>
            <a:endParaRPr/>
          </a:p>
        </p:txBody>
      </p:sp>
      <p:sp>
        <p:nvSpPr>
          <p:cNvPr id="1620" name="Google Shape;1620;p51"/>
          <p:cNvSpPr txBox="1">
            <a:spLocks noGrp="1"/>
          </p:cNvSpPr>
          <p:nvPr>
            <p:ph type="body" idx="1"/>
          </p:nvPr>
        </p:nvSpPr>
        <p:spPr>
          <a:xfrm>
            <a:off x="528900" y="967825"/>
            <a:ext cx="8086200" cy="9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AAPL Historic Stock Data and GOOGL Historic Stock Data: Supplemental Dataset</a:t>
            </a:r>
            <a:endParaRPr sz="1500" b="1"/>
          </a:p>
          <a:p>
            <a:pPr marL="457200" lvl="0" indent="-323850" algn="l" rtl="0">
              <a:spcBef>
                <a:spcPts val="0"/>
              </a:spcBef>
              <a:spcAft>
                <a:spcPts val="0"/>
              </a:spcAft>
              <a:buSzPts val="1500"/>
              <a:buChar char="●"/>
            </a:pPr>
            <a:r>
              <a:rPr lang="en" sz="1500"/>
              <a:t>Apple Stock Data </a:t>
            </a:r>
            <a:endParaRPr sz="1500"/>
          </a:p>
          <a:p>
            <a:pPr marL="457200" lvl="0" indent="-323850" algn="l" rtl="0">
              <a:spcBef>
                <a:spcPts val="0"/>
              </a:spcBef>
              <a:spcAft>
                <a:spcPts val="0"/>
              </a:spcAft>
              <a:buSzPts val="1500"/>
              <a:buChar char="●"/>
            </a:pPr>
            <a:r>
              <a:rPr lang="en" sz="1500"/>
              <a:t>Google Stock Data </a:t>
            </a:r>
            <a:endParaRPr sz="1500"/>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621" name="Google Shape;1621;p51"/>
          <p:cNvSpPr txBox="1"/>
          <p:nvPr/>
        </p:nvSpPr>
        <p:spPr>
          <a:xfrm>
            <a:off x="5294750" y="1272625"/>
            <a:ext cx="2788800" cy="5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1622" name="Google Shape;1622;p51"/>
          <p:cNvGraphicFramePr/>
          <p:nvPr/>
        </p:nvGraphicFramePr>
        <p:xfrm>
          <a:off x="1154088" y="2025375"/>
          <a:ext cx="6835800" cy="2773470"/>
        </p:xfrm>
        <a:graphic>
          <a:graphicData uri="http://schemas.openxmlformats.org/drawingml/2006/table">
            <a:tbl>
              <a:tblPr>
                <a:noFill/>
                <a:tableStyleId>{B5530710-2526-41BF-8E07-0071D1ABEDE0}</a:tableStyleId>
              </a:tblPr>
              <a:tblGrid>
                <a:gridCol w="1708950">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732750">
                  <a:extLst>
                    <a:ext uri="{9D8B030D-6E8A-4147-A177-3AD203B41FA5}">
                      <a16:colId xmlns:a16="http://schemas.microsoft.com/office/drawing/2014/main" val="20002"/>
                    </a:ext>
                  </a:extLst>
                </a:gridCol>
                <a:gridCol w="2244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Data Type</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Number of Entries</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Number of Valid Entries</a:t>
                      </a:r>
                      <a:endParaRPr b="1">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solidFill>
                            <a:schemeClr val="dk1"/>
                          </a:solidFill>
                        </a:rPr>
                        <a:t>Date</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DateTime</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chemeClr val="dk1"/>
                          </a:solidFill>
                        </a:rPr>
                        <a:t>Close/Last Price </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Float</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solidFill>
                            <a:schemeClr val="dk1"/>
                          </a:solidFill>
                        </a:rPr>
                        <a:t>Volume</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Integer</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solidFill>
                            <a:schemeClr val="dk1"/>
                          </a:solidFill>
                        </a:rPr>
                        <a:t>Open Price</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Float</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b="1">
                          <a:solidFill>
                            <a:schemeClr val="dk1"/>
                          </a:solidFill>
                        </a:rPr>
                        <a:t>High Price</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Float</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b="1">
                          <a:solidFill>
                            <a:schemeClr val="dk1"/>
                          </a:solidFill>
                        </a:rPr>
                        <a:t>Low Price</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Float</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tc>
                  <a:txBody>
                    <a:bodyPr/>
                    <a:lstStyle/>
                    <a:p>
                      <a:pPr marL="0" lvl="0" indent="0" algn="l" rtl="0">
                        <a:spcBef>
                          <a:spcPts val="0"/>
                        </a:spcBef>
                        <a:spcAft>
                          <a:spcPts val="0"/>
                        </a:spcAft>
                        <a:buNone/>
                      </a:pPr>
                      <a:r>
                        <a:rPr lang="en">
                          <a:solidFill>
                            <a:srgbClr val="191919"/>
                          </a:solidFill>
                        </a:rPr>
                        <a:t>2517</a:t>
                      </a:r>
                      <a:endParaRPr>
                        <a:solidFill>
                          <a:srgbClr val="191919"/>
                        </a:solidFill>
                      </a:endParaRPr>
                    </a:p>
                  </a:txBody>
                  <a:tcPr marL="91425" marR="91425" marT="91425" marB="91425"/>
                </a:tc>
                <a:extLst>
                  <a:ext uri="{0D108BD9-81ED-4DB2-BD59-A6C34878D82A}">
                    <a16:rowId xmlns:a16="http://schemas.microsoft.com/office/drawing/2014/main" val="10006"/>
                  </a:ext>
                </a:extLst>
              </a:tr>
            </a:tbl>
          </a:graphicData>
        </a:graphic>
      </p:graphicFrame>
      <p:sp>
        <p:nvSpPr>
          <p:cNvPr id="1623" name="Google Shape;1623;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52"/>
          <p:cNvSpPr txBox="1">
            <a:spLocks noGrp="1"/>
          </p:cNvSpPr>
          <p:nvPr>
            <p:ph type="title"/>
          </p:nvPr>
        </p:nvSpPr>
        <p:spPr>
          <a:xfrm>
            <a:off x="720000" y="140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Visualizations</a:t>
            </a:r>
            <a:endParaRPr/>
          </a:p>
        </p:txBody>
      </p:sp>
      <p:sp>
        <p:nvSpPr>
          <p:cNvPr id="1629" name="Google Shape;1629;p52"/>
          <p:cNvSpPr txBox="1"/>
          <p:nvPr/>
        </p:nvSpPr>
        <p:spPr>
          <a:xfrm>
            <a:off x="843000" y="4595300"/>
            <a:ext cx="7458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chemeClr val="dk1"/>
                </a:solidFill>
                <a:latin typeface="Work Sans"/>
                <a:ea typeface="Work Sans"/>
                <a:cs typeface="Work Sans"/>
                <a:sym typeface="Work Sans"/>
              </a:rPr>
              <a:t>Figure 11:</a:t>
            </a:r>
            <a:r>
              <a:rPr lang="en" sz="1100" dirty="0">
                <a:solidFill>
                  <a:schemeClr val="dk1"/>
                </a:solidFill>
                <a:latin typeface="Work Sans"/>
                <a:ea typeface="Work Sans"/>
                <a:cs typeface="Work Sans"/>
                <a:sym typeface="Work Sans"/>
              </a:rPr>
              <a:t> Trends are boxed off, highlighting fluctuations and performance differences over time.</a:t>
            </a:r>
            <a:endParaRPr sz="1100" dirty="0">
              <a:solidFill>
                <a:schemeClr val="dk1"/>
              </a:solidFill>
              <a:latin typeface="Work Sans"/>
              <a:ea typeface="Work Sans"/>
              <a:cs typeface="Work Sans"/>
              <a:sym typeface="Work Sans"/>
            </a:endParaRPr>
          </a:p>
        </p:txBody>
      </p:sp>
      <p:grpSp>
        <p:nvGrpSpPr>
          <p:cNvPr id="1630" name="Google Shape;1630;p52"/>
          <p:cNvGrpSpPr/>
          <p:nvPr/>
        </p:nvGrpSpPr>
        <p:grpSpPr>
          <a:xfrm>
            <a:off x="1469213" y="1331850"/>
            <a:ext cx="5380125" cy="2955450"/>
            <a:chOff x="63325" y="1248900"/>
            <a:chExt cx="5380125" cy="2955450"/>
          </a:xfrm>
        </p:grpSpPr>
        <p:pic>
          <p:nvPicPr>
            <p:cNvPr id="1631" name="Google Shape;1631;p52"/>
            <p:cNvPicPr preferRelativeResize="0"/>
            <p:nvPr/>
          </p:nvPicPr>
          <p:blipFill>
            <a:blip r:embed="rId3">
              <a:alphaModFix/>
            </a:blip>
            <a:stretch>
              <a:fillRect/>
            </a:stretch>
          </p:blipFill>
          <p:spPr>
            <a:xfrm>
              <a:off x="63325" y="1248900"/>
              <a:ext cx="5380125" cy="2955450"/>
            </a:xfrm>
            <a:prstGeom prst="rect">
              <a:avLst/>
            </a:prstGeom>
            <a:noFill/>
            <a:ln>
              <a:noFill/>
            </a:ln>
          </p:spPr>
        </p:pic>
        <p:sp>
          <p:nvSpPr>
            <p:cNvPr id="1632" name="Google Shape;1632;p52"/>
            <p:cNvSpPr/>
            <p:nvPr/>
          </p:nvSpPr>
          <p:spPr>
            <a:xfrm>
              <a:off x="559125" y="3144475"/>
              <a:ext cx="2330700" cy="682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33" name="Google Shape;1633;p52"/>
            <p:cNvSpPr/>
            <p:nvPr/>
          </p:nvSpPr>
          <p:spPr>
            <a:xfrm>
              <a:off x="3027200" y="1485900"/>
              <a:ext cx="2330700" cy="1888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1634" name="Google Shape;1634;p52"/>
          <p:cNvSpPr txBox="1"/>
          <p:nvPr/>
        </p:nvSpPr>
        <p:spPr>
          <a:xfrm>
            <a:off x="1469213" y="4165100"/>
            <a:ext cx="3000000" cy="354000"/>
          </a:xfrm>
          <a:prstGeom prst="rect">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2019–2021:</a:t>
            </a:r>
            <a:r>
              <a:rPr lang="en" sz="1100">
                <a:latin typeface="Work Sans"/>
                <a:ea typeface="Work Sans"/>
                <a:cs typeface="Work Sans"/>
                <a:sym typeface="Work Sans"/>
              </a:rPr>
              <a:t> </a:t>
            </a:r>
            <a:r>
              <a:rPr lang="en" sz="1100" b="1">
                <a:latin typeface="Work Sans"/>
                <a:ea typeface="Work Sans"/>
                <a:cs typeface="Work Sans"/>
                <a:sym typeface="Work Sans"/>
              </a:rPr>
              <a:t>AAPL outperforms</a:t>
            </a:r>
            <a:r>
              <a:rPr lang="en" sz="1100">
                <a:latin typeface="Work Sans"/>
                <a:ea typeface="Work Sans"/>
                <a:cs typeface="Work Sans"/>
                <a:sym typeface="Work Sans"/>
              </a:rPr>
              <a:t> GOOGL.</a:t>
            </a:r>
            <a:endParaRPr>
              <a:latin typeface="Work Sans"/>
              <a:ea typeface="Work Sans"/>
              <a:cs typeface="Work Sans"/>
              <a:sym typeface="Work Sans"/>
            </a:endParaRPr>
          </a:p>
        </p:txBody>
      </p:sp>
      <p:sp>
        <p:nvSpPr>
          <p:cNvPr id="1635" name="Google Shape;1635;p52"/>
          <p:cNvSpPr txBox="1"/>
          <p:nvPr/>
        </p:nvSpPr>
        <p:spPr>
          <a:xfrm>
            <a:off x="6231725" y="2716375"/>
            <a:ext cx="2123400" cy="668700"/>
          </a:xfrm>
          <a:prstGeom prst="rect">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t>2022–2023:</a:t>
            </a:r>
            <a:r>
              <a:rPr lang="en" sz="1100"/>
              <a:t> AAPL experiences </a:t>
            </a:r>
            <a:r>
              <a:rPr lang="en" sz="1100" b="1"/>
              <a:t>higher volatility</a:t>
            </a:r>
            <a:r>
              <a:rPr lang="en" sz="1100"/>
              <a:t> compared to GOOGL.</a:t>
            </a:r>
            <a:endParaRPr/>
          </a:p>
        </p:txBody>
      </p:sp>
      <p:sp>
        <p:nvSpPr>
          <p:cNvPr id="1636" name="Google Shape;1636;p52"/>
          <p:cNvSpPr txBox="1"/>
          <p:nvPr/>
        </p:nvSpPr>
        <p:spPr>
          <a:xfrm>
            <a:off x="788850" y="814638"/>
            <a:ext cx="7566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1"/>
                </a:solidFill>
                <a:latin typeface="Work Sans"/>
                <a:ea typeface="Work Sans"/>
                <a:cs typeface="Work Sans"/>
                <a:sym typeface="Work Sans"/>
              </a:rPr>
              <a:t>Both stocks exhibit a general </a:t>
            </a:r>
            <a:r>
              <a:rPr lang="en" sz="1500" b="1">
                <a:solidFill>
                  <a:schemeClr val="dk1"/>
                </a:solidFill>
                <a:latin typeface="Work Sans"/>
                <a:ea typeface="Work Sans"/>
                <a:cs typeface="Work Sans"/>
                <a:sym typeface="Work Sans"/>
              </a:rPr>
              <a:t>upward trajectory</a:t>
            </a:r>
            <a:r>
              <a:rPr lang="en" sz="1500">
                <a:solidFill>
                  <a:schemeClr val="dk1"/>
                </a:solidFill>
                <a:latin typeface="Work Sans"/>
                <a:ea typeface="Work Sans"/>
                <a:cs typeface="Work Sans"/>
                <a:sym typeface="Work Sans"/>
              </a:rPr>
              <a:t> despite periodic fluctuations.</a:t>
            </a:r>
            <a:endParaRPr sz="1800">
              <a:solidFill>
                <a:schemeClr val="dk1"/>
              </a:solidFill>
              <a:latin typeface="Work Sans"/>
              <a:ea typeface="Work Sans"/>
              <a:cs typeface="Work Sans"/>
              <a:sym typeface="Work Sans"/>
            </a:endParaRPr>
          </a:p>
        </p:txBody>
      </p:sp>
      <p:sp>
        <p:nvSpPr>
          <p:cNvPr id="1637" name="Google Shape;1637;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26"/>
          <p:cNvSpPr txBox="1">
            <a:spLocks noGrp="1"/>
          </p:cNvSpPr>
          <p:nvPr>
            <p:ph type="title"/>
          </p:nvPr>
        </p:nvSpPr>
        <p:spPr>
          <a:xfrm>
            <a:off x="720000" y="456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Motivation</a:t>
            </a:r>
            <a:endParaRPr/>
          </a:p>
        </p:txBody>
      </p:sp>
      <p:sp>
        <p:nvSpPr>
          <p:cNvPr id="1360" name="Google Shape;1360;p26"/>
          <p:cNvSpPr txBox="1">
            <a:spLocks noGrp="1"/>
          </p:cNvSpPr>
          <p:nvPr>
            <p:ph type="body" idx="1"/>
          </p:nvPr>
        </p:nvSpPr>
        <p:spPr>
          <a:xfrm>
            <a:off x="4293000" y="1337900"/>
            <a:ext cx="4224600" cy="337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Average person’s interest in stock market has increased over the past few decades [1]</a:t>
            </a:r>
            <a:endParaRPr sz="1800" dirty="0"/>
          </a:p>
          <a:p>
            <a:pPr marL="457200" lvl="0" indent="-342900" algn="l" rtl="0">
              <a:spcBef>
                <a:spcPts val="0"/>
              </a:spcBef>
              <a:spcAft>
                <a:spcPts val="0"/>
              </a:spcAft>
              <a:buSzPts val="1800"/>
              <a:buChar char="●"/>
            </a:pPr>
            <a:r>
              <a:rPr lang="en" sz="1800" dirty="0"/>
              <a:t>Technology sector is poised for growth for the rest of this decade [2]</a:t>
            </a:r>
            <a:endParaRPr sz="1800" dirty="0"/>
          </a:p>
          <a:p>
            <a:pPr marL="457200" lvl="0" indent="-342900" algn="l" rtl="0">
              <a:spcBef>
                <a:spcPts val="0"/>
              </a:spcBef>
              <a:spcAft>
                <a:spcPts val="0"/>
              </a:spcAft>
              <a:buSzPts val="1800"/>
              <a:buChar char="●"/>
            </a:pPr>
            <a:r>
              <a:rPr lang="en" sz="1800" dirty="0"/>
              <a:t>Machine learning techniques can help make more accurate predictions [3]</a:t>
            </a:r>
            <a:endParaRPr sz="1800" dirty="0"/>
          </a:p>
          <a:p>
            <a:pPr marL="457200" lvl="0" indent="0" algn="l" rtl="0">
              <a:spcBef>
                <a:spcPts val="0"/>
              </a:spcBef>
              <a:spcAft>
                <a:spcPts val="0"/>
              </a:spcAft>
              <a:buNone/>
            </a:pPr>
            <a:endParaRPr sz="1800" dirty="0"/>
          </a:p>
          <a:p>
            <a:pPr marL="0" lvl="0" indent="0" algn="ctr" rtl="0">
              <a:spcBef>
                <a:spcPts val="0"/>
              </a:spcBef>
              <a:spcAft>
                <a:spcPts val="0"/>
              </a:spcAft>
              <a:buNone/>
            </a:pPr>
            <a:r>
              <a:rPr lang="en" sz="1800" b="1" dirty="0">
                <a:solidFill>
                  <a:srgbClr val="E76A28"/>
                </a:solidFill>
              </a:rPr>
              <a:t>Most people would like to make money!</a:t>
            </a:r>
            <a:endParaRPr sz="1800" b="1" dirty="0">
              <a:solidFill>
                <a:srgbClr val="E76A28"/>
              </a:solidFill>
            </a:endParaRPr>
          </a:p>
          <a:p>
            <a:pPr marL="0" lvl="0" indent="0" algn="l" rtl="0">
              <a:spcBef>
                <a:spcPts val="0"/>
              </a:spcBef>
              <a:spcAft>
                <a:spcPts val="0"/>
              </a:spcAft>
              <a:buNone/>
            </a:pPr>
            <a:endParaRPr sz="1800" dirty="0"/>
          </a:p>
        </p:txBody>
      </p:sp>
      <p:sp>
        <p:nvSpPr>
          <p:cNvPr id="1361" name="Google Shape;1361;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1362" name="Google Shape;1362;p26"/>
          <p:cNvPicPr preferRelativeResize="0"/>
          <p:nvPr/>
        </p:nvPicPr>
        <p:blipFill>
          <a:blip r:embed="rId3">
            <a:alphaModFix/>
          </a:blip>
          <a:stretch>
            <a:fillRect/>
          </a:stretch>
        </p:blipFill>
        <p:spPr>
          <a:xfrm>
            <a:off x="720000" y="1722008"/>
            <a:ext cx="3165752" cy="21996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pic>
        <p:nvPicPr>
          <p:cNvPr id="1642" name="Google Shape;1642;p53"/>
          <p:cNvPicPr preferRelativeResize="0"/>
          <p:nvPr/>
        </p:nvPicPr>
        <p:blipFill>
          <a:blip r:embed="rId3">
            <a:alphaModFix/>
          </a:blip>
          <a:stretch>
            <a:fillRect/>
          </a:stretch>
        </p:blipFill>
        <p:spPr>
          <a:xfrm>
            <a:off x="1652738" y="991775"/>
            <a:ext cx="5995574" cy="3359150"/>
          </a:xfrm>
          <a:prstGeom prst="rect">
            <a:avLst/>
          </a:prstGeom>
          <a:noFill/>
          <a:ln>
            <a:noFill/>
          </a:ln>
        </p:spPr>
      </p:pic>
      <p:sp>
        <p:nvSpPr>
          <p:cNvPr id="1643" name="Google Shape;1643;p53"/>
          <p:cNvSpPr txBox="1"/>
          <p:nvPr/>
        </p:nvSpPr>
        <p:spPr>
          <a:xfrm>
            <a:off x="1410000" y="4578175"/>
            <a:ext cx="6324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chemeClr val="dk1"/>
                </a:solidFill>
                <a:latin typeface="Work Sans"/>
                <a:ea typeface="Work Sans"/>
                <a:cs typeface="Work Sans"/>
                <a:sym typeface="Work Sans"/>
              </a:rPr>
              <a:t>Figure 12:</a:t>
            </a:r>
            <a:r>
              <a:rPr lang="en" sz="1100" dirty="0">
                <a:solidFill>
                  <a:schemeClr val="dk1"/>
                </a:solidFill>
                <a:latin typeface="Work Sans"/>
                <a:ea typeface="Work Sans"/>
                <a:cs typeface="Work Sans"/>
                <a:sym typeface="Work Sans"/>
              </a:rPr>
              <a:t> The differences in trading activity between AAPL and GOOGL are highlighted, providing insights into investor behavior and market liquidity over time.</a:t>
            </a:r>
            <a:endParaRPr sz="1100" dirty="0">
              <a:solidFill>
                <a:schemeClr val="dk1"/>
              </a:solidFill>
              <a:latin typeface="Work Sans"/>
              <a:ea typeface="Work Sans"/>
              <a:cs typeface="Work Sans"/>
              <a:sym typeface="Work Sans"/>
            </a:endParaRPr>
          </a:p>
        </p:txBody>
      </p:sp>
      <p:sp>
        <p:nvSpPr>
          <p:cNvPr id="1644" name="Google Shape;1644;p53"/>
          <p:cNvSpPr txBox="1"/>
          <p:nvPr/>
        </p:nvSpPr>
        <p:spPr>
          <a:xfrm>
            <a:off x="533250" y="527600"/>
            <a:ext cx="8077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Work Sans"/>
                <a:ea typeface="Work Sans"/>
                <a:cs typeface="Work Sans"/>
                <a:sym typeface="Work Sans"/>
              </a:rPr>
              <a:t>Both stocks demonstrate</a:t>
            </a:r>
            <a:r>
              <a:rPr lang="en" sz="1300" b="1">
                <a:solidFill>
                  <a:schemeClr val="dk1"/>
                </a:solidFill>
                <a:latin typeface="Work Sans"/>
                <a:ea typeface="Work Sans"/>
                <a:cs typeface="Work Sans"/>
                <a:sym typeface="Work Sans"/>
              </a:rPr>
              <a:t> upwards and/or stable trading behavior.</a:t>
            </a:r>
            <a:endParaRPr sz="1600" b="1">
              <a:solidFill>
                <a:schemeClr val="dk1"/>
              </a:solidFill>
              <a:latin typeface="Work Sans"/>
              <a:ea typeface="Work Sans"/>
              <a:cs typeface="Work Sans"/>
              <a:sym typeface="Work Sans"/>
            </a:endParaRPr>
          </a:p>
        </p:txBody>
      </p:sp>
      <p:sp>
        <p:nvSpPr>
          <p:cNvPr id="1645" name="Google Shape;1645;p53"/>
          <p:cNvSpPr txBox="1"/>
          <p:nvPr/>
        </p:nvSpPr>
        <p:spPr>
          <a:xfrm>
            <a:off x="984775" y="4224175"/>
            <a:ext cx="2874900" cy="3540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2015–2017:</a:t>
            </a:r>
            <a:r>
              <a:rPr lang="en" sz="1100">
                <a:latin typeface="Work Sans"/>
                <a:ea typeface="Work Sans"/>
                <a:cs typeface="Work Sans"/>
                <a:sym typeface="Work Sans"/>
              </a:rPr>
              <a:t> increased market activity.</a:t>
            </a:r>
            <a:endParaRPr>
              <a:latin typeface="Work Sans"/>
              <a:ea typeface="Work Sans"/>
              <a:cs typeface="Work Sans"/>
              <a:sym typeface="Work Sans"/>
            </a:endParaRPr>
          </a:p>
        </p:txBody>
      </p:sp>
      <p:sp>
        <p:nvSpPr>
          <p:cNvPr id="1646" name="Google Shape;1646;p53"/>
          <p:cNvSpPr txBox="1"/>
          <p:nvPr/>
        </p:nvSpPr>
        <p:spPr>
          <a:xfrm>
            <a:off x="3408300" y="1496800"/>
            <a:ext cx="2874900" cy="6927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2018–2021:</a:t>
            </a:r>
            <a:r>
              <a:rPr lang="en" sz="1100">
                <a:latin typeface="Work Sans"/>
                <a:ea typeface="Work Sans"/>
                <a:cs typeface="Work Sans"/>
                <a:sym typeface="Work Sans"/>
              </a:rPr>
              <a:t> AAPL </a:t>
            </a:r>
            <a:r>
              <a:rPr lang="en" sz="1100" b="1">
                <a:latin typeface="Work Sans"/>
                <a:ea typeface="Work Sans"/>
                <a:cs typeface="Work Sans"/>
                <a:sym typeface="Work Sans"/>
              </a:rPr>
              <a:t>fluctuates but generally high trading activity</a:t>
            </a:r>
            <a:r>
              <a:rPr lang="en" sz="1100">
                <a:latin typeface="Work Sans"/>
                <a:ea typeface="Work Sans"/>
                <a:cs typeface="Work Sans"/>
                <a:sym typeface="Work Sans"/>
              </a:rPr>
              <a:t>, while </a:t>
            </a:r>
            <a:r>
              <a:rPr lang="en" sz="1100" b="1">
                <a:latin typeface="Work Sans"/>
                <a:ea typeface="Work Sans"/>
                <a:cs typeface="Work Sans"/>
                <a:sym typeface="Work Sans"/>
              </a:rPr>
              <a:t>GOOGL remains relatively stable</a:t>
            </a:r>
            <a:r>
              <a:rPr lang="en" sz="1100">
                <a:latin typeface="Work Sans"/>
                <a:ea typeface="Work Sans"/>
                <a:cs typeface="Work Sans"/>
                <a:sym typeface="Work Sans"/>
              </a:rPr>
              <a:t>.</a:t>
            </a:r>
            <a:endParaRPr>
              <a:latin typeface="Work Sans"/>
              <a:ea typeface="Work Sans"/>
              <a:cs typeface="Work Sans"/>
              <a:sym typeface="Work Sans"/>
            </a:endParaRPr>
          </a:p>
        </p:txBody>
      </p:sp>
      <p:sp>
        <p:nvSpPr>
          <p:cNvPr id="1647" name="Google Shape;1647;p53"/>
          <p:cNvSpPr/>
          <p:nvPr/>
        </p:nvSpPr>
        <p:spPr>
          <a:xfrm>
            <a:off x="1918975" y="2314250"/>
            <a:ext cx="1131600" cy="1543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48" name="Google Shape;1648;p53"/>
          <p:cNvSpPr/>
          <p:nvPr/>
        </p:nvSpPr>
        <p:spPr>
          <a:xfrm>
            <a:off x="3370250" y="2254850"/>
            <a:ext cx="1913700" cy="1603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49" name="Google Shape;1649;p53"/>
          <p:cNvSpPr txBox="1"/>
          <p:nvPr/>
        </p:nvSpPr>
        <p:spPr>
          <a:xfrm>
            <a:off x="5933025" y="2745025"/>
            <a:ext cx="1562700" cy="3540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t>2022–2025:</a:t>
            </a:r>
            <a:r>
              <a:rPr lang="en" sz="1100"/>
              <a:t> Stable</a:t>
            </a:r>
            <a:endParaRPr/>
          </a:p>
        </p:txBody>
      </p:sp>
      <p:sp>
        <p:nvSpPr>
          <p:cNvPr id="1650" name="Google Shape;1650;p53"/>
          <p:cNvSpPr/>
          <p:nvPr/>
        </p:nvSpPr>
        <p:spPr>
          <a:xfrm>
            <a:off x="5933025" y="3227150"/>
            <a:ext cx="1562700" cy="783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51" name="Google Shape;1651;p53"/>
          <p:cNvSpPr txBox="1">
            <a:spLocks noGrp="1"/>
          </p:cNvSpPr>
          <p:nvPr>
            <p:ph type="title"/>
          </p:nvPr>
        </p:nvSpPr>
        <p:spPr>
          <a:xfrm>
            <a:off x="154725" y="33425"/>
            <a:ext cx="47679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Data Visualizations (cont.)</a:t>
            </a:r>
            <a:endParaRPr sz="2000"/>
          </a:p>
        </p:txBody>
      </p:sp>
      <p:sp>
        <p:nvSpPr>
          <p:cNvPr id="1652" name="Google Shape;1652;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pic>
        <p:nvPicPr>
          <p:cNvPr id="1657" name="Google Shape;1657;p54"/>
          <p:cNvPicPr preferRelativeResize="0"/>
          <p:nvPr/>
        </p:nvPicPr>
        <p:blipFill>
          <a:blip r:embed="rId3">
            <a:alphaModFix/>
          </a:blip>
          <a:stretch>
            <a:fillRect/>
          </a:stretch>
        </p:blipFill>
        <p:spPr>
          <a:xfrm>
            <a:off x="1348150" y="816525"/>
            <a:ext cx="6656549" cy="3741485"/>
          </a:xfrm>
          <a:prstGeom prst="rect">
            <a:avLst/>
          </a:prstGeom>
          <a:noFill/>
          <a:ln>
            <a:noFill/>
          </a:ln>
        </p:spPr>
      </p:pic>
      <p:sp>
        <p:nvSpPr>
          <p:cNvPr id="1658" name="Google Shape;1658;p54"/>
          <p:cNvSpPr txBox="1"/>
          <p:nvPr/>
        </p:nvSpPr>
        <p:spPr>
          <a:xfrm>
            <a:off x="270900" y="4769650"/>
            <a:ext cx="86022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chemeClr val="dk1"/>
                </a:solidFill>
                <a:latin typeface="Work Sans"/>
                <a:ea typeface="Work Sans"/>
                <a:cs typeface="Work Sans"/>
                <a:sym typeface="Work Sans"/>
              </a:rPr>
              <a:t>Figure 13:</a:t>
            </a:r>
            <a:r>
              <a:rPr lang="en" sz="1100" dirty="0">
                <a:solidFill>
                  <a:schemeClr val="dk1"/>
                </a:solidFill>
                <a:latin typeface="Work Sans"/>
                <a:ea typeface="Work Sans"/>
                <a:cs typeface="Work Sans"/>
                <a:sym typeface="Work Sans"/>
              </a:rPr>
              <a:t> CPI values on the y-axis and years on the x-axis, highlighting the impact of inflation over time</a:t>
            </a:r>
            <a:endParaRPr sz="1100" dirty="0">
              <a:solidFill>
                <a:schemeClr val="dk1"/>
              </a:solidFill>
              <a:latin typeface="Work Sans"/>
              <a:ea typeface="Work Sans"/>
              <a:cs typeface="Work Sans"/>
              <a:sym typeface="Work Sans"/>
            </a:endParaRPr>
          </a:p>
        </p:txBody>
      </p:sp>
      <p:sp>
        <p:nvSpPr>
          <p:cNvPr id="1659" name="Google Shape;1659;p54"/>
          <p:cNvSpPr txBox="1"/>
          <p:nvPr/>
        </p:nvSpPr>
        <p:spPr>
          <a:xfrm>
            <a:off x="585900" y="448325"/>
            <a:ext cx="7972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Work Sans"/>
                <a:ea typeface="Work Sans"/>
                <a:cs typeface="Work Sans"/>
                <a:sym typeface="Work Sans"/>
              </a:rPr>
              <a:t>The </a:t>
            </a:r>
            <a:r>
              <a:rPr lang="en" sz="1300" b="1">
                <a:solidFill>
                  <a:schemeClr val="dk1"/>
                </a:solidFill>
                <a:latin typeface="Work Sans"/>
                <a:ea typeface="Work Sans"/>
                <a:cs typeface="Work Sans"/>
                <a:sym typeface="Work Sans"/>
              </a:rPr>
              <a:t>CPI shows a steady increase</a:t>
            </a:r>
            <a:r>
              <a:rPr lang="en" sz="1300">
                <a:solidFill>
                  <a:schemeClr val="dk1"/>
                </a:solidFill>
                <a:latin typeface="Work Sans"/>
                <a:ea typeface="Work Sans"/>
                <a:cs typeface="Work Sans"/>
                <a:sym typeface="Work Sans"/>
              </a:rPr>
              <a:t>, reflecting rising costs of goods and services over time.</a:t>
            </a:r>
            <a:endParaRPr sz="1600">
              <a:solidFill>
                <a:schemeClr val="dk1"/>
              </a:solidFill>
              <a:latin typeface="Work Sans"/>
              <a:ea typeface="Work Sans"/>
              <a:cs typeface="Work Sans"/>
              <a:sym typeface="Work Sans"/>
            </a:endParaRPr>
          </a:p>
        </p:txBody>
      </p:sp>
      <p:sp>
        <p:nvSpPr>
          <p:cNvPr id="1660" name="Google Shape;1660;p54"/>
          <p:cNvSpPr/>
          <p:nvPr/>
        </p:nvSpPr>
        <p:spPr>
          <a:xfrm>
            <a:off x="1967500" y="2574125"/>
            <a:ext cx="2936100" cy="1543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61" name="Google Shape;1661;p54"/>
          <p:cNvSpPr/>
          <p:nvPr/>
        </p:nvSpPr>
        <p:spPr>
          <a:xfrm>
            <a:off x="5400450" y="1030325"/>
            <a:ext cx="2301300" cy="213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62" name="Google Shape;1662;p54"/>
          <p:cNvSpPr txBox="1"/>
          <p:nvPr/>
        </p:nvSpPr>
        <p:spPr>
          <a:xfrm>
            <a:off x="5561625" y="3318800"/>
            <a:ext cx="3248400" cy="6927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2021 Onward:</a:t>
            </a:r>
            <a:r>
              <a:rPr lang="en" sz="1100">
                <a:latin typeface="Work Sans"/>
                <a:ea typeface="Work Sans"/>
                <a:cs typeface="Work Sans"/>
                <a:sym typeface="Work Sans"/>
              </a:rPr>
              <a:t> </a:t>
            </a:r>
            <a:r>
              <a:rPr lang="en" sz="1100" b="1">
                <a:latin typeface="Work Sans"/>
                <a:ea typeface="Work Sans"/>
                <a:cs typeface="Work Sans"/>
                <a:sym typeface="Work Sans"/>
              </a:rPr>
              <a:t>Acceleration in inflation</a:t>
            </a:r>
            <a:r>
              <a:rPr lang="en" sz="1100">
                <a:latin typeface="Work Sans"/>
                <a:ea typeface="Work Sans"/>
                <a:cs typeface="Work Sans"/>
                <a:sym typeface="Work Sans"/>
              </a:rPr>
              <a:t>, indicating a period of increased economic pressure</a:t>
            </a:r>
            <a:endParaRPr>
              <a:latin typeface="Work Sans"/>
              <a:ea typeface="Work Sans"/>
              <a:cs typeface="Work Sans"/>
              <a:sym typeface="Work Sans"/>
            </a:endParaRPr>
          </a:p>
        </p:txBody>
      </p:sp>
      <p:sp>
        <p:nvSpPr>
          <p:cNvPr id="1663" name="Google Shape;1663;p54"/>
          <p:cNvSpPr txBox="1"/>
          <p:nvPr/>
        </p:nvSpPr>
        <p:spPr>
          <a:xfrm>
            <a:off x="1509725" y="4384000"/>
            <a:ext cx="3000000" cy="3540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2015–2020:</a:t>
            </a:r>
            <a:r>
              <a:rPr lang="en" sz="1100">
                <a:latin typeface="Work Sans"/>
                <a:ea typeface="Work Sans"/>
                <a:cs typeface="Work Sans"/>
                <a:sym typeface="Work Sans"/>
              </a:rPr>
              <a:t> Gradual inflationary trend.</a:t>
            </a:r>
            <a:endParaRPr>
              <a:latin typeface="Work Sans"/>
              <a:ea typeface="Work Sans"/>
              <a:cs typeface="Work Sans"/>
              <a:sym typeface="Work Sans"/>
            </a:endParaRPr>
          </a:p>
        </p:txBody>
      </p:sp>
      <p:sp>
        <p:nvSpPr>
          <p:cNvPr id="1664" name="Google Shape;1664;p54"/>
          <p:cNvSpPr txBox="1">
            <a:spLocks noGrp="1"/>
          </p:cNvSpPr>
          <p:nvPr>
            <p:ph type="title"/>
          </p:nvPr>
        </p:nvSpPr>
        <p:spPr>
          <a:xfrm>
            <a:off x="154725" y="33425"/>
            <a:ext cx="47679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Data Visualizations (cont.)</a:t>
            </a:r>
            <a:endParaRPr sz="2000"/>
          </a:p>
        </p:txBody>
      </p:sp>
      <p:sp>
        <p:nvSpPr>
          <p:cNvPr id="1665" name="Google Shape;1665;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pic>
        <p:nvPicPr>
          <p:cNvPr id="1670" name="Google Shape;1670;p55"/>
          <p:cNvPicPr preferRelativeResize="0"/>
          <p:nvPr/>
        </p:nvPicPr>
        <p:blipFill>
          <a:blip r:embed="rId3">
            <a:alphaModFix/>
          </a:blip>
          <a:stretch>
            <a:fillRect/>
          </a:stretch>
        </p:blipFill>
        <p:spPr>
          <a:xfrm>
            <a:off x="211900" y="556700"/>
            <a:ext cx="6374146" cy="3522350"/>
          </a:xfrm>
          <a:prstGeom prst="rect">
            <a:avLst/>
          </a:prstGeom>
          <a:noFill/>
          <a:ln>
            <a:noFill/>
          </a:ln>
        </p:spPr>
      </p:pic>
      <p:sp>
        <p:nvSpPr>
          <p:cNvPr id="1671" name="Google Shape;1671;p55"/>
          <p:cNvSpPr txBox="1"/>
          <p:nvPr/>
        </p:nvSpPr>
        <p:spPr>
          <a:xfrm>
            <a:off x="211900" y="4079050"/>
            <a:ext cx="4148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a:solidFill>
                  <a:schemeClr val="dk1"/>
                </a:solidFill>
                <a:latin typeface="Work Sans"/>
                <a:ea typeface="Work Sans"/>
                <a:cs typeface="Work Sans"/>
                <a:sym typeface="Work Sans"/>
              </a:rPr>
              <a:t>Figure 14: </a:t>
            </a:r>
            <a:r>
              <a:rPr lang="en" sz="1100" dirty="0">
                <a:solidFill>
                  <a:schemeClr val="dk1"/>
                </a:solidFill>
                <a:latin typeface="Work Sans"/>
                <a:ea typeface="Work Sans"/>
                <a:cs typeface="Work Sans"/>
                <a:sym typeface="Work Sans"/>
              </a:rPr>
              <a:t>Histogram of daily returns (%) for AAPL (red) and GOOGL (blue) over a specified period.</a:t>
            </a:r>
            <a:endParaRPr sz="1100" dirty="0">
              <a:solidFill>
                <a:schemeClr val="dk1"/>
              </a:solidFill>
              <a:latin typeface="Work Sans"/>
              <a:ea typeface="Work Sans"/>
              <a:cs typeface="Work Sans"/>
              <a:sym typeface="Work Sans"/>
            </a:endParaRPr>
          </a:p>
        </p:txBody>
      </p:sp>
      <p:sp>
        <p:nvSpPr>
          <p:cNvPr id="1672" name="Google Shape;1672;p55"/>
          <p:cNvSpPr txBox="1"/>
          <p:nvPr/>
        </p:nvSpPr>
        <p:spPr>
          <a:xfrm>
            <a:off x="6339525" y="1600875"/>
            <a:ext cx="2519400" cy="831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Bell-shaped distribution,</a:t>
            </a:r>
            <a:endParaRPr b="1">
              <a:latin typeface="Work Sans"/>
              <a:ea typeface="Work Sans"/>
              <a:cs typeface="Work Sans"/>
              <a:sym typeface="Work Sans"/>
            </a:endParaRPr>
          </a:p>
          <a:p>
            <a:pPr marL="0" lvl="0" indent="0" algn="ctr" rtl="0">
              <a:spcBef>
                <a:spcPts val="0"/>
              </a:spcBef>
              <a:spcAft>
                <a:spcPts val="0"/>
              </a:spcAft>
              <a:buNone/>
            </a:pPr>
            <a:r>
              <a:rPr lang="en">
                <a:latin typeface="Work Sans"/>
                <a:ea typeface="Work Sans"/>
                <a:cs typeface="Work Sans"/>
                <a:sym typeface="Work Sans"/>
              </a:rPr>
              <a:t>stability on most trading days</a:t>
            </a:r>
            <a:endParaRPr>
              <a:latin typeface="Work Sans"/>
              <a:ea typeface="Work Sans"/>
              <a:cs typeface="Work Sans"/>
              <a:sym typeface="Work Sans"/>
            </a:endParaRPr>
          </a:p>
        </p:txBody>
      </p:sp>
      <p:sp>
        <p:nvSpPr>
          <p:cNvPr id="1673" name="Google Shape;1673;p55"/>
          <p:cNvSpPr txBox="1"/>
          <p:nvPr/>
        </p:nvSpPr>
        <p:spPr>
          <a:xfrm>
            <a:off x="4408675" y="3898975"/>
            <a:ext cx="4148100" cy="5232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Significant price swings</a:t>
            </a:r>
            <a:r>
              <a:rPr lang="en" sz="1100">
                <a:latin typeface="Work Sans"/>
                <a:ea typeface="Work Sans"/>
                <a:cs typeface="Work Sans"/>
                <a:sym typeface="Work Sans"/>
              </a:rPr>
              <a:t>, highlighting periods of high market volatility.</a:t>
            </a:r>
            <a:endParaRPr>
              <a:latin typeface="Work Sans"/>
              <a:ea typeface="Work Sans"/>
              <a:cs typeface="Work Sans"/>
              <a:sym typeface="Work Sans"/>
            </a:endParaRPr>
          </a:p>
        </p:txBody>
      </p:sp>
      <p:sp>
        <p:nvSpPr>
          <p:cNvPr id="1674" name="Google Shape;1674;p55"/>
          <p:cNvSpPr txBox="1"/>
          <p:nvPr/>
        </p:nvSpPr>
        <p:spPr>
          <a:xfrm>
            <a:off x="763950" y="4507950"/>
            <a:ext cx="76161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Work Sans"/>
                <a:ea typeface="Work Sans"/>
                <a:cs typeface="Work Sans"/>
                <a:sym typeface="Work Sans"/>
              </a:rPr>
              <a:t>Both stocks exhibit similar return patterns, though </a:t>
            </a:r>
            <a:r>
              <a:rPr lang="en" sz="1300" b="1">
                <a:solidFill>
                  <a:schemeClr val="dk1"/>
                </a:solidFill>
                <a:latin typeface="Work Sans"/>
                <a:ea typeface="Work Sans"/>
                <a:cs typeface="Work Sans"/>
                <a:sym typeface="Work Sans"/>
              </a:rPr>
              <a:t>AAPL shows slightly more extreme fluctuations</a:t>
            </a:r>
            <a:r>
              <a:rPr lang="en" sz="1300">
                <a:solidFill>
                  <a:schemeClr val="dk1"/>
                </a:solidFill>
                <a:latin typeface="Work Sans"/>
                <a:ea typeface="Work Sans"/>
                <a:cs typeface="Work Sans"/>
                <a:sym typeface="Work Sans"/>
              </a:rPr>
              <a:t> in both directions.</a:t>
            </a:r>
            <a:endParaRPr sz="1300">
              <a:solidFill>
                <a:schemeClr val="dk1"/>
              </a:solidFill>
              <a:latin typeface="Work Sans"/>
              <a:ea typeface="Work Sans"/>
              <a:cs typeface="Work Sans"/>
              <a:sym typeface="Work Sans"/>
            </a:endParaRPr>
          </a:p>
        </p:txBody>
      </p:sp>
      <p:sp>
        <p:nvSpPr>
          <p:cNvPr id="1675" name="Google Shape;1675;p55"/>
          <p:cNvSpPr/>
          <p:nvPr/>
        </p:nvSpPr>
        <p:spPr>
          <a:xfrm>
            <a:off x="4489125" y="3344600"/>
            <a:ext cx="2000400" cy="468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76" name="Google Shape;1676;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677" name="Google Shape;1677;p55"/>
          <p:cNvSpPr txBox="1">
            <a:spLocks noGrp="1"/>
          </p:cNvSpPr>
          <p:nvPr>
            <p:ph type="title"/>
          </p:nvPr>
        </p:nvSpPr>
        <p:spPr>
          <a:xfrm>
            <a:off x="154725" y="33425"/>
            <a:ext cx="47679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Data Visualizations (cont.)</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1683" name="Google Shape;1683;p56"/>
          <p:cNvSpPr txBox="1"/>
          <p:nvPr/>
        </p:nvSpPr>
        <p:spPr>
          <a:xfrm>
            <a:off x="673800" y="983775"/>
            <a:ext cx="7796400" cy="281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Work Sans"/>
                <a:ea typeface="Work Sans"/>
                <a:cs typeface="Work Sans"/>
                <a:sym typeface="Work Sans"/>
              </a:rPr>
              <a:t>Based on methodology from Kashif and Ślepaczuk (2024) [5]:</a:t>
            </a:r>
            <a:endParaRPr sz="1800">
              <a:latin typeface="Work Sans"/>
              <a:ea typeface="Work Sans"/>
              <a:cs typeface="Work Sans"/>
              <a:sym typeface="Work Sans"/>
            </a:endParaRPr>
          </a:p>
          <a:p>
            <a:pPr marL="0" lvl="0" indent="0" algn="l" rtl="0">
              <a:spcBef>
                <a:spcPts val="0"/>
              </a:spcBef>
              <a:spcAft>
                <a:spcPts val="0"/>
              </a:spcAft>
              <a:buNone/>
            </a:pPr>
            <a:endParaRPr sz="1800">
              <a:latin typeface="Work Sans"/>
              <a:ea typeface="Work Sans"/>
              <a:cs typeface="Work Sans"/>
              <a:sym typeface="Work Sans"/>
            </a:endParaRPr>
          </a:p>
          <a:p>
            <a:pPr marL="457200" lvl="0" indent="-342900" algn="l" rtl="0">
              <a:spcBef>
                <a:spcPts val="0"/>
              </a:spcBef>
              <a:spcAft>
                <a:spcPts val="0"/>
              </a:spcAft>
              <a:buClr>
                <a:srgbClr val="E76A28"/>
              </a:buClr>
              <a:buSzPts val="1800"/>
              <a:buFont typeface="Work Sans"/>
              <a:buAutoNum type="arabicPeriod"/>
            </a:pPr>
            <a:r>
              <a:rPr lang="en" sz="1800">
                <a:latin typeface="Work Sans"/>
                <a:ea typeface="Work Sans"/>
                <a:cs typeface="Work Sans"/>
                <a:sym typeface="Work Sans"/>
              </a:rPr>
              <a:t>Perform an ARIMA analysis</a:t>
            </a:r>
            <a:endParaRPr sz="1800">
              <a:latin typeface="Work Sans"/>
              <a:ea typeface="Work Sans"/>
              <a:cs typeface="Work Sans"/>
              <a:sym typeface="Work Sans"/>
            </a:endParaRPr>
          </a:p>
          <a:p>
            <a:pPr marL="457200" lvl="0" indent="0" algn="l" rtl="0">
              <a:spcBef>
                <a:spcPts val="0"/>
              </a:spcBef>
              <a:spcAft>
                <a:spcPts val="0"/>
              </a:spcAft>
              <a:buNone/>
            </a:pPr>
            <a:endParaRPr sz="900">
              <a:latin typeface="Work Sans"/>
              <a:ea typeface="Work Sans"/>
              <a:cs typeface="Work Sans"/>
              <a:sym typeface="Work Sans"/>
            </a:endParaRPr>
          </a:p>
          <a:p>
            <a:pPr marL="457200" lvl="0" indent="-342900" algn="l" rtl="0">
              <a:spcBef>
                <a:spcPts val="0"/>
              </a:spcBef>
              <a:spcAft>
                <a:spcPts val="0"/>
              </a:spcAft>
              <a:buClr>
                <a:srgbClr val="E76A28"/>
              </a:buClr>
              <a:buSzPts val="1800"/>
              <a:buFont typeface="Work Sans"/>
              <a:buAutoNum type="arabicPeriod"/>
            </a:pPr>
            <a:r>
              <a:rPr lang="en" sz="1800">
                <a:latin typeface="Work Sans"/>
                <a:ea typeface="Work Sans"/>
                <a:cs typeface="Work Sans"/>
                <a:sym typeface="Work Sans"/>
              </a:rPr>
              <a:t>Use the residual plot from the ARIMA model alongside collected data to develop features in LSTM model </a:t>
            </a:r>
            <a:endParaRPr sz="1800">
              <a:latin typeface="Work Sans"/>
              <a:ea typeface="Work Sans"/>
              <a:cs typeface="Work Sans"/>
              <a:sym typeface="Work Sans"/>
            </a:endParaRPr>
          </a:p>
          <a:p>
            <a:pPr marL="457200" lvl="0" indent="0" algn="l" rtl="0">
              <a:spcBef>
                <a:spcPts val="0"/>
              </a:spcBef>
              <a:spcAft>
                <a:spcPts val="0"/>
              </a:spcAft>
              <a:buNone/>
            </a:pPr>
            <a:endParaRPr sz="900">
              <a:latin typeface="Work Sans"/>
              <a:ea typeface="Work Sans"/>
              <a:cs typeface="Work Sans"/>
              <a:sym typeface="Work Sans"/>
            </a:endParaRPr>
          </a:p>
          <a:p>
            <a:pPr marL="457200" lvl="0" indent="-342900" algn="l" rtl="0">
              <a:spcBef>
                <a:spcPts val="0"/>
              </a:spcBef>
              <a:spcAft>
                <a:spcPts val="0"/>
              </a:spcAft>
              <a:buClr>
                <a:srgbClr val="E76A28"/>
              </a:buClr>
              <a:buSzPts val="1800"/>
              <a:buFont typeface="Work Sans"/>
              <a:buAutoNum type="arabicPeriod"/>
            </a:pPr>
            <a:r>
              <a:rPr lang="en" sz="1800">
                <a:latin typeface="Work Sans"/>
                <a:ea typeface="Work Sans"/>
                <a:cs typeface="Work Sans"/>
                <a:sym typeface="Work Sans"/>
              </a:rPr>
              <a:t>Hyperparameter turning for the LSTM model </a:t>
            </a:r>
            <a:endParaRPr sz="1800">
              <a:latin typeface="Work Sans"/>
              <a:ea typeface="Work Sans"/>
              <a:cs typeface="Work Sans"/>
              <a:sym typeface="Work Sans"/>
            </a:endParaRPr>
          </a:p>
          <a:p>
            <a:pPr marL="914400" lvl="1" indent="-342900" algn="l" rtl="0">
              <a:spcBef>
                <a:spcPts val="0"/>
              </a:spcBef>
              <a:spcAft>
                <a:spcPts val="0"/>
              </a:spcAft>
              <a:buSzPts val="1800"/>
              <a:buFont typeface="Work Sans"/>
              <a:buAutoNum type="alphaLcPeriod"/>
            </a:pPr>
            <a:r>
              <a:rPr lang="en" sz="1800">
                <a:latin typeface="Work Sans"/>
                <a:ea typeface="Work Sans"/>
                <a:cs typeface="Work Sans"/>
                <a:sym typeface="Work Sans"/>
              </a:rPr>
              <a:t>MCMC for hyperparameters? Other testing methods?</a:t>
            </a:r>
            <a:endParaRPr sz="1800">
              <a:latin typeface="Work Sans"/>
              <a:ea typeface="Work Sans"/>
              <a:cs typeface="Work Sans"/>
              <a:sym typeface="Work Sans"/>
            </a:endParaRPr>
          </a:p>
          <a:p>
            <a:pPr marL="914400" lvl="0" indent="0" algn="l" rtl="0">
              <a:spcBef>
                <a:spcPts val="0"/>
              </a:spcBef>
              <a:spcAft>
                <a:spcPts val="0"/>
              </a:spcAft>
              <a:buNone/>
            </a:pPr>
            <a:endParaRPr sz="900">
              <a:latin typeface="Work Sans"/>
              <a:ea typeface="Work Sans"/>
              <a:cs typeface="Work Sans"/>
              <a:sym typeface="Work Sans"/>
            </a:endParaRPr>
          </a:p>
          <a:p>
            <a:pPr marL="457200" lvl="0" indent="-342900" algn="l" rtl="0">
              <a:spcBef>
                <a:spcPts val="0"/>
              </a:spcBef>
              <a:spcAft>
                <a:spcPts val="0"/>
              </a:spcAft>
              <a:buClr>
                <a:srgbClr val="E76A28"/>
              </a:buClr>
              <a:buSzPts val="1800"/>
              <a:buFont typeface="Work Sans"/>
              <a:buAutoNum type="arabicPeriod"/>
            </a:pPr>
            <a:r>
              <a:rPr lang="en" sz="1800">
                <a:latin typeface="Work Sans"/>
                <a:ea typeface="Work Sans"/>
                <a:cs typeface="Work Sans"/>
                <a:sym typeface="Work Sans"/>
              </a:rPr>
              <a:t>Fit model using tuned hyperparameters and obtain predication</a:t>
            </a:r>
            <a:endParaRPr sz="1800">
              <a:latin typeface="Work Sans"/>
              <a:ea typeface="Work Sans"/>
              <a:cs typeface="Work Sans"/>
              <a:sym typeface="Work Sans"/>
            </a:endParaRPr>
          </a:p>
        </p:txBody>
      </p:sp>
      <p:sp>
        <p:nvSpPr>
          <p:cNvPr id="1684" name="Google Shape;1684;p56"/>
          <p:cNvSpPr txBox="1">
            <a:spLocks noGrp="1"/>
          </p:cNvSpPr>
          <p:nvPr>
            <p:ph type="title" idx="4294967295"/>
          </p:nvPr>
        </p:nvSpPr>
        <p:spPr>
          <a:xfrm>
            <a:off x="80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Proposed Methodology (cont.)</a:t>
            </a:r>
            <a:endParaRPr sz="2500"/>
          </a:p>
        </p:txBody>
      </p:sp>
      <p:cxnSp>
        <p:nvCxnSpPr>
          <p:cNvPr id="1685" name="Google Shape;1685;p56"/>
          <p:cNvCxnSpPr/>
          <p:nvPr/>
        </p:nvCxnSpPr>
        <p:spPr>
          <a:xfrm rot="10800000" flipH="1">
            <a:off x="3253575" y="1499525"/>
            <a:ext cx="2636400" cy="5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1691" name="Google Shape;1691;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“Worse ARIMA” Model Loss</a:t>
            </a:r>
            <a:endParaRPr/>
          </a:p>
        </p:txBody>
      </p:sp>
      <p:pic>
        <p:nvPicPr>
          <p:cNvPr id="1692" name="Google Shape;1692;p57"/>
          <p:cNvPicPr preferRelativeResize="0"/>
          <p:nvPr/>
        </p:nvPicPr>
        <p:blipFill>
          <a:blip r:embed="rId3">
            <a:alphaModFix/>
          </a:blip>
          <a:stretch>
            <a:fillRect/>
          </a:stretch>
        </p:blipFill>
        <p:spPr>
          <a:xfrm>
            <a:off x="1964782" y="1183832"/>
            <a:ext cx="5259050" cy="3137375"/>
          </a:xfrm>
          <a:prstGeom prst="rect">
            <a:avLst/>
          </a:prstGeom>
          <a:noFill/>
          <a:ln>
            <a:noFill/>
          </a:ln>
        </p:spPr>
      </p:pic>
      <p:sp>
        <p:nvSpPr>
          <p:cNvPr id="2" name="Google Shape;1487;p38">
            <a:extLst>
              <a:ext uri="{FF2B5EF4-FFF2-40B4-BE49-F238E27FC236}">
                <a16:creationId xmlns:a16="http://schemas.microsoft.com/office/drawing/2014/main" id="{7C51F5A3-0BB7-477A-80BD-E816FB5FF0EB}"/>
              </a:ext>
            </a:extLst>
          </p:cNvPr>
          <p:cNvSpPr txBox="1"/>
          <p:nvPr/>
        </p:nvSpPr>
        <p:spPr>
          <a:xfrm>
            <a:off x="2316050" y="4347583"/>
            <a:ext cx="4898700" cy="3462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b="1" dirty="0">
                <a:solidFill>
                  <a:schemeClr val="dk1"/>
                </a:solidFill>
                <a:latin typeface="Work Sans"/>
                <a:ea typeface="Work Sans"/>
                <a:cs typeface="Work Sans"/>
                <a:sym typeface="Work Sans"/>
              </a:rPr>
              <a:t>Figure 15:</a:t>
            </a:r>
            <a:r>
              <a:rPr lang="en" sz="1050" dirty="0">
                <a:solidFill>
                  <a:schemeClr val="dk1"/>
                </a:solidFill>
                <a:latin typeface="Work Sans"/>
                <a:ea typeface="Work Sans"/>
                <a:cs typeface="Work Sans"/>
                <a:sym typeface="Work Sans"/>
              </a:rPr>
              <a:t> The training and validation loss over epochs.</a:t>
            </a:r>
            <a:endParaRPr sz="1050" dirty="0">
              <a:solidFill>
                <a:schemeClr val="dk1"/>
              </a:solidFill>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27"/>
          <p:cNvSpPr txBox="1">
            <a:spLocks noGrp="1"/>
          </p:cNvSpPr>
          <p:nvPr>
            <p:ph type="body" idx="1"/>
          </p:nvPr>
        </p:nvSpPr>
        <p:spPr>
          <a:xfrm>
            <a:off x="720000" y="1010750"/>
            <a:ext cx="7636200" cy="16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2"/>
                </a:solidFill>
              </a:rPr>
              <a:t>How well can an LSTM-ARIMA model  forecast the performance of NDXT-100? </a:t>
            </a:r>
            <a:endParaRPr sz="3200">
              <a:solidFill>
                <a:schemeClr val="dk2"/>
              </a:solidFill>
            </a:endParaRPr>
          </a:p>
        </p:txBody>
      </p:sp>
      <p:sp>
        <p:nvSpPr>
          <p:cNvPr id="1368" name="Google Shape;1368;p27"/>
          <p:cNvSpPr txBox="1">
            <a:spLocks noGrp="1"/>
          </p:cNvSpPr>
          <p:nvPr>
            <p:ph type="title"/>
          </p:nvPr>
        </p:nvSpPr>
        <p:spPr>
          <a:xfrm>
            <a:off x="686100" y="3496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Description</a:t>
            </a:r>
            <a:endParaRPr/>
          </a:p>
        </p:txBody>
      </p:sp>
      <p:pic>
        <p:nvPicPr>
          <p:cNvPr id="1369" name="Google Shape;1369;p27"/>
          <p:cNvPicPr preferRelativeResize="0"/>
          <p:nvPr/>
        </p:nvPicPr>
        <p:blipFill>
          <a:blip r:embed="rId3">
            <a:alphaModFix/>
          </a:blip>
          <a:stretch>
            <a:fillRect/>
          </a:stretch>
        </p:blipFill>
        <p:spPr>
          <a:xfrm>
            <a:off x="1632902" y="2836949"/>
            <a:ext cx="2516374" cy="1887300"/>
          </a:xfrm>
          <a:prstGeom prst="rect">
            <a:avLst/>
          </a:prstGeom>
          <a:noFill/>
          <a:ln>
            <a:noFill/>
          </a:ln>
        </p:spPr>
      </p:pic>
      <p:pic>
        <p:nvPicPr>
          <p:cNvPr id="1370" name="Google Shape;1370;p27"/>
          <p:cNvPicPr preferRelativeResize="0"/>
          <p:nvPr/>
        </p:nvPicPr>
        <p:blipFill>
          <a:blip r:embed="rId4">
            <a:alphaModFix/>
          </a:blip>
          <a:stretch>
            <a:fillRect/>
          </a:stretch>
        </p:blipFill>
        <p:spPr>
          <a:xfrm>
            <a:off x="4603901" y="2836938"/>
            <a:ext cx="3144317" cy="1887300"/>
          </a:xfrm>
          <a:prstGeom prst="rect">
            <a:avLst/>
          </a:prstGeom>
          <a:noFill/>
          <a:ln>
            <a:noFill/>
          </a:ln>
        </p:spPr>
      </p:pic>
      <p:sp>
        <p:nvSpPr>
          <p:cNvPr id="1371" name="Google Shape;1371;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28"/>
          <p:cNvSpPr txBox="1">
            <a:spLocks noGrp="1"/>
          </p:cNvSpPr>
          <p:nvPr>
            <p:ph type="ctr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State of the Art in the Literature</a:t>
            </a:r>
            <a:endParaRPr/>
          </a:p>
        </p:txBody>
      </p:sp>
      <p:sp>
        <p:nvSpPr>
          <p:cNvPr id="1377" name="Google Shape;1377;p28"/>
          <p:cNvSpPr txBox="1"/>
          <p:nvPr/>
        </p:nvSpPr>
        <p:spPr>
          <a:xfrm>
            <a:off x="500250" y="1179300"/>
            <a:ext cx="8143500" cy="2480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latin typeface="Work Sans"/>
                <a:ea typeface="Work Sans"/>
                <a:cs typeface="Work Sans"/>
                <a:sym typeface="Work Sans"/>
              </a:rPr>
              <a:t>Initial studies with regression, but lots of </a:t>
            </a:r>
            <a:r>
              <a:rPr lang="en" sz="1800" b="1">
                <a:solidFill>
                  <a:schemeClr val="dk1"/>
                </a:solidFill>
                <a:latin typeface="Work Sans"/>
                <a:ea typeface="Work Sans"/>
                <a:cs typeface="Work Sans"/>
                <a:sym typeface="Work Sans"/>
              </a:rPr>
              <a:t>recent</a:t>
            </a:r>
            <a:r>
              <a:rPr lang="en" sz="1800">
                <a:solidFill>
                  <a:schemeClr val="dk1"/>
                </a:solidFill>
                <a:latin typeface="Work Sans"/>
                <a:ea typeface="Work Sans"/>
                <a:cs typeface="Work Sans"/>
                <a:sym typeface="Work Sans"/>
              </a:rPr>
              <a:t> studies have used [4, 5]: </a:t>
            </a:r>
            <a:endParaRPr sz="1800">
              <a:solidFill>
                <a:schemeClr val="dk1"/>
              </a:solidFill>
              <a:latin typeface="Work Sans"/>
              <a:ea typeface="Work Sans"/>
              <a:cs typeface="Work Sans"/>
              <a:sym typeface="Work Sans"/>
            </a:endParaRPr>
          </a:p>
          <a:p>
            <a:pPr marL="914400" lvl="1" indent="-342900" algn="l" rtl="0">
              <a:spcBef>
                <a:spcPts val="0"/>
              </a:spcBef>
              <a:spcAft>
                <a:spcPts val="0"/>
              </a:spcAft>
              <a:buClr>
                <a:schemeClr val="dk1"/>
              </a:buClr>
              <a:buSzPts val="1800"/>
              <a:buFont typeface="Work Sans"/>
              <a:buChar char="○"/>
            </a:pPr>
            <a:r>
              <a:rPr lang="en" sz="1800">
                <a:solidFill>
                  <a:schemeClr val="dk1"/>
                </a:solidFill>
                <a:latin typeface="Work Sans"/>
                <a:ea typeface="Work Sans"/>
                <a:cs typeface="Work Sans"/>
                <a:sym typeface="Work Sans"/>
              </a:rPr>
              <a:t>Artificial neural networks (ANN)</a:t>
            </a:r>
            <a:endParaRPr sz="1800">
              <a:solidFill>
                <a:schemeClr val="dk1"/>
              </a:solidFill>
              <a:latin typeface="Work Sans"/>
              <a:ea typeface="Work Sans"/>
              <a:cs typeface="Work Sans"/>
              <a:sym typeface="Work Sans"/>
            </a:endParaRPr>
          </a:p>
          <a:p>
            <a:pPr marL="914400" lvl="1" indent="-342900" algn="l" rtl="0">
              <a:spcBef>
                <a:spcPts val="0"/>
              </a:spcBef>
              <a:spcAft>
                <a:spcPts val="0"/>
              </a:spcAft>
              <a:buClr>
                <a:schemeClr val="dk1"/>
              </a:buClr>
              <a:buSzPts val="1800"/>
              <a:buFont typeface="Work Sans"/>
              <a:buChar char="○"/>
            </a:pPr>
            <a:r>
              <a:rPr lang="en" sz="1800">
                <a:solidFill>
                  <a:schemeClr val="dk1"/>
                </a:solidFill>
                <a:latin typeface="Work Sans"/>
                <a:ea typeface="Work Sans"/>
                <a:cs typeface="Work Sans"/>
                <a:sym typeface="Work Sans"/>
              </a:rPr>
              <a:t>Support vector machines (SVM)</a:t>
            </a:r>
            <a:endParaRPr sz="1800">
              <a:solidFill>
                <a:schemeClr val="dk1"/>
              </a:solidFill>
              <a:latin typeface="Work Sans"/>
              <a:ea typeface="Work Sans"/>
              <a:cs typeface="Work Sans"/>
              <a:sym typeface="Work Sans"/>
            </a:endParaRPr>
          </a:p>
          <a:p>
            <a:pPr marL="914400" lvl="1" indent="-342900" algn="l" rtl="0">
              <a:spcBef>
                <a:spcPts val="0"/>
              </a:spcBef>
              <a:spcAft>
                <a:spcPts val="0"/>
              </a:spcAft>
              <a:buClr>
                <a:schemeClr val="dk1"/>
              </a:buClr>
              <a:buSzPts val="1800"/>
              <a:buFont typeface="Work Sans"/>
              <a:buChar char="○"/>
            </a:pPr>
            <a:r>
              <a:rPr lang="en" sz="1800">
                <a:solidFill>
                  <a:schemeClr val="dk1"/>
                </a:solidFill>
                <a:latin typeface="Work Sans"/>
                <a:ea typeface="Work Sans"/>
                <a:cs typeface="Work Sans"/>
                <a:sym typeface="Work Sans"/>
              </a:rPr>
              <a:t>Long short term memory recurrent neural networks (LSTM RNN)  </a:t>
            </a:r>
            <a:endParaRPr sz="1800">
              <a:solidFill>
                <a:schemeClr val="dk1"/>
              </a:solidFill>
              <a:latin typeface="Work Sans"/>
              <a:ea typeface="Work Sans"/>
              <a:cs typeface="Work Sans"/>
              <a:sym typeface="Work Sans"/>
            </a:endParaRPr>
          </a:p>
          <a:p>
            <a:pPr marL="457200" lvl="0" indent="-342900" algn="l" rtl="0">
              <a:spcBef>
                <a:spcPts val="0"/>
              </a:spcBef>
              <a:spcAft>
                <a:spcPts val="0"/>
              </a:spcAft>
              <a:buClr>
                <a:schemeClr val="dk1"/>
              </a:buClr>
              <a:buSzPts val="1800"/>
              <a:buChar char="●"/>
            </a:pPr>
            <a:r>
              <a:rPr lang="en" sz="1800" b="1">
                <a:solidFill>
                  <a:schemeClr val="dk1"/>
                </a:solidFill>
                <a:latin typeface="Work Sans"/>
                <a:ea typeface="Work Sans"/>
                <a:cs typeface="Work Sans"/>
                <a:sym typeface="Work Sans"/>
              </a:rPr>
              <a:t>Range of different datasets</a:t>
            </a:r>
            <a:r>
              <a:rPr lang="en" sz="1800">
                <a:solidFill>
                  <a:schemeClr val="dk1"/>
                </a:solidFill>
                <a:latin typeface="Work Sans"/>
                <a:ea typeface="Work Sans"/>
                <a:cs typeface="Work Sans"/>
                <a:sym typeface="Work Sans"/>
              </a:rPr>
              <a:t> have also been called upon to feed into these algorithms</a:t>
            </a:r>
            <a:endParaRPr sz="1800">
              <a:solidFill>
                <a:schemeClr val="dk1"/>
              </a:solidFill>
              <a:latin typeface="Work Sans"/>
              <a:ea typeface="Work Sans"/>
              <a:cs typeface="Work Sans"/>
              <a:sym typeface="Work Sans"/>
            </a:endParaRPr>
          </a:p>
          <a:p>
            <a:pPr marL="914400" lvl="1" indent="-342900" algn="l" rtl="0">
              <a:spcBef>
                <a:spcPts val="0"/>
              </a:spcBef>
              <a:spcAft>
                <a:spcPts val="0"/>
              </a:spcAft>
              <a:buClr>
                <a:schemeClr val="dk1"/>
              </a:buClr>
              <a:buSzPts val="1800"/>
              <a:buFont typeface="Work Sans"/>
              <a:buChar char="○"/>
            </a:pPr>
            <a:r>
              <a:rPr lang="en" sz="1800">
                <a:solidFill>
                  <a:schemeClr val="dk1"/>
                </a:solidFill>
                <a:latin typeface="Work Sans"/>
                <a:ea typeface="Work Sans"/>
                <a:cs typeface="Work Sans"/>
                <a:sym typeface="Work Sans"/>
              </a:rPr>
              <a:t>i.e. time-series data of available stock price information, macroeconomic information [3]</a:t>
            </a:r>
            <a:endParaRPr sz="1800">
              <a:solidFill>
                <a:schemeClr val="dk1"/>
              </a:solidFill>
              <a:latin typeface="Work Sans"/>
              <a:ea typeface="Work Sans"/>
              <a:cs typeface="Work Sans"/>
              <a:sym typeface="Work Sans"/>
            </a:endParaRPr>
          </a:p>
        </p:txBody>
      </p:sp>
      <p:sp>
        <p:nvSpPr>
          <p:cNvPr id="1378" name="Google Shape;1378;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highlight>
                  <a:schemeClr val="accent6"/>
                </a:highlight>
              </a:rPr>
              <a:t>5</a:t>
            </a:fld>
            <a:endParaRPr>
              <a:highlight>
                <a:schemeClr val="accent6"/>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29"/>
          <p:cNvSpPr txBox="1">
            <a:spLocks noGrp="1"/>
          </p:cNvSpPr>
          <p:nvPr>
            <p:ph type="title"/>
          </p:nvPr>
        </p:nvSpPr>
        <p:spPr>
          <a:xfrm>
            <a:off x="720000" y="216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Sources </a:t>
            </a:r>
            <a:endParaRPr/>
          </a:p>
        </p:txBody>
      </p:sp>
      <p:sp>
        <p:nvSpPr>
          <p:cNvPr id="1384" name="Google Shape;1384;p29"/>
          <p:cNvSpPr txBox="1">
            <a:spLocks noGrp="1"/>
          </p:cNvSpPr>
          <p:nvPr>
            <p:ph type="body" idx="1"/>
          </p:nvPr>
        </p:nvSpPr>
        <p:spPr>
          <a:xfrm>
            <a:off x="327013" y="863550"/>
            <a:ext cx="8490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NDXT-100: Main Dataset</a:t>
            </a:r>
            <a:endParaRPr sz="1500" b="1"/>
          </a:p>
          <a:p>
            <a:pPr marL="457200" lvl="0" indent="-323850" algn="l" rtl="0">
              <a:spcBef>
                <a:spcPts val="0"/>
              </a:spcBef>
              <a:spcAft>
                <a:spcPts val="0"/>
              </a:spcAft>
              <a:buSzPts val="1500"/>
              <a:buChar char="●"/>
            </a:pPr>
            <a:r>
              <a:rPr lang="en" sz="1500"/>
              <a:t>NASDAQ-100 Technology Sector</a:t>
            </a:r>
            <a:endParaRPr sz="1500"/>
          </a:p>
          <a:p>
            <a:pPr marL="457200" lvl="0" indent="-323850" algn="l" rtl="0">
              <a:spcBef>
                <a:spcPts val="0"/>
              </a:spcBef>
              <a:spcAft>
                <a:spcPts val="0"/>
              </a:spcAft>
              <a:buSzPts val="1500"/>
              <a:buChar char="●"/>
            </a:pPr>
            <a:r>
              <a:rPr lang="en" sz="1500"/>
              <a:t>An equal weighted index comprised of securities that are considered to be technological</a:t>
            </a:r>
            <a:endParaRPr sz="1500"/>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385" name="Google Shape;1385;p29"/>
          <p:cNvSpPr txBox="1"/>
          <p:nvPr/>
        </p:nvSpPr>
        <p:spPr>
          <a:xfrm>
            <a:off x="5294750" y="1272625"/>
            <a:ext cx="2788800" cy="5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1386" name="Google Shape;1386;p29"/>
          <p:cNvGraphicFramePr/>
          <p:nvPr/>
        </p:nvGraphicFramePr>
        <p:xfrm>
          <a:off x="1141613" y="2056300"/>
          <a:ext cx="6860775" cy="2758200"/>
        </p:xfrm>
        <a:graphic>
          <a:graphicData uri="http://schemas.openxmlformats.org/drawingml/2006/table">
            <a:tbl>
              <a:tblPr>
                <a:noFill/>
                <a:tableStyleId>{B5530710-2526-41BF-8E07-0071D1ABEDE0}</a:tableStyleId>
              </a:tblPr>
              <a:tblGrid>
                <a:gridCol w="1384800">
                  <a:extLst>
                    <a:ext uri="{9D8B030D-6E8A-4147-A177-3AD203B41FA5}">
                      <a16:colId xmlns:a16="http://schemas.microsoft.com/office/drawing/2014/main" val="20000"/>
                    </a:ext>
                  </a:extLst>
                </a:gridCol>
                <a:gridCol w="1163175">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2386800">
                  <a:extLst>
                    <a:ext uri="{9D8B030D-6E8A-4147-A177-3AD203B41FA5}">
                      <a16:colId xmlns:a16="http://schemas.microsoft.com/office/drawing/2014/main" val="20003"/>
                    </a:ext>
                  </a:extLst>
                </a:gridCol>
              </a:tblGrid>
              <a:tr h="459700">
                <a:tc>
                  <a:txBody>
                    <a:bodyPr/>
                    <a:lstStyle/>
                    <a:p>
                      <a:pPr marL="0" lvl="0" indent="0" algn="l" rtl="0">
                        <a:spcBef>
                          <a:spcPts val="0"/>
                        </a:spcBef>
                        <a:spcAft>
                          <a:spcPts val="0"/>
                        </a:spcAft>
                        <a:buNone/>
                      </a:pPr>
                      <a:endParaRPr>
                        <a:solidFill>
                          <a:schemeClr val="dk1"/>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b="1">
                          <a:solidFill>
                            <a:schemeClr val="dk1"/>
                          </a:solidFill>
                          <a:latin typeface="Work Sans"/>
                          <a:ea typeface="Work Sans"/>
                          <a:cs typeface="Work Sans"/>
                          <a:sym typeface="Work Sans"/>
                        </a:rPr>
                        <a:t>Data Type</a:t>
                      </a:r>
                      <a:endParaRPr b="1">
                        <a:solidFill>
                          <a:schemeClr val="dk1"/>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b="1">
                          <a:solidFill>
                            <a:schemeClr val="dk1"/>
                          </a:solidFill>
                          <a:latin typeface="Work Sans"/>
                          <a:ea typeface="Work Sans"/>
                          <a:cs typeface="Work Sans"/>
                          <a:sym typeface="Work Sans"/>
                        </a:rPr>
                        <a:t>Number of Entries</a:t>
                      </a:r>
                      <a:endParaRPr b="1">
                        <a:solidFill>
                          <a:schemeClr val="dk1"/>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b="1">
                          <a:solidFill>
                            <a:schemeClr val="dk1"/>
                          </a:solidFill>
                          <a:latin typeface="Work Sans"/>
                          <a:ea typeface="Work Sans"/>
                          <a:cs typeface="Work Sans"/>
                          <a:sym typeface="Work Sans"/>
                        </a:rPr>
                        <a:t>Number of Valid Entries</a:t>
                      </a:r>
                      <a:endParaRPr b="1">
                        <a:solidFill>
                          <a:schemeClr val="dk1"/>
                        </a:solidFill>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0"/>
                  </a:ext>
                </a:extLst>
              </a:tr>
              <a:tr h="459700">
                <a:tc>
                  <a:txBody>
                    <a:bodyPr/>
                    <a:lstStyle/>
                    <a:p>
                      <a:pPr marL="0" lvl="0" indent="0" algn="l" rtl="0">
                        <a:spcBef>
                          <a:spcPts val="0"/>
                        </a:spcBef>
                        <a:spcAft>
                          <a:spcPts val="0"/>
                        </a:spcAft>
                        <a:buClr>
                          <a:schemeClr val="dk1"/>
                        </a:buClr>
                        <a:buSzPts val="1100"/>
                        <a:buFont typeface="Arial"/>
                        <a:buNone/>
                      </a:pPr>
                      <a:r>
                        <a:rPr lang="en" b="1">
                          <a:solidFill>
                            <a:schemeClr val="dk1"/>
                          </a:solidFill>
                          <a:latin typeface="Work Sans"/>
                          <a:ea typeface="Work Sans"/>
                          <a:cs typeface="Work Sans"/>
                          <a:sym typeface="Work Sans"/>
                        </a:rPr>
                        <a:t>Trade Date</a:t>
                      </a:r>
                      <a:endParaRPr b="1">
                        <a:solidFill>
                          <a:schemeClr val="dk1"/>
                        </a:solidFill>
                        <a:latin typeface="Work Sans"/>
                        <a:ea typeface="Work Sans"/>
                        <a:cs typeface="Work Sans"/>
                        <a:sym typeface="Work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DateTime</a:t>
                      </a:r>
                      <a:endParaRPr>
                        <a:solidFill>
                          <a:srgbClr val="191919"/>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4803</a:t>
                      </a:r>
                      <a:endParaRPr>
                        <a:solidFill>
                          <a:srgbClr val="191919"/>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4802</a:t>
                      </a:r>
                      <a:endParaRPr>
                        <a:solidFill>
                          <a:srgbClr val="191919"/>
                        </a:solidFill>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1"/>
                  </a:ext>
                </a:extLst>
              </a:tr>
              <a:tr h="459700">
                <a:tc>
                  <a:txBody>
                    <a:bodyPr/>
                    <a:lstStyle/>
                    <a:p>
                      <a:pPr marL="0" lvl="0" indent="0" algn="l" rtl="0">
                        <a:spcBef>
                          <a:spcPts val="0"/>
                        </a:spcBef>
                        <a:spcAft>
                          <a:spcPts val="0"/>
                        </a:spcAft>
                        <a:buNone/>
                      </a:pPr>
                      <a:r>
                        <a:rPr lang="en" b="1">
                          <a:solidFill>
                            <a:schemeClr val="dk1"/>
                          </a:solidFill>
                          <a:latin typeface="Work Sans"/>
                          <a:ea typeface="Work Sans"/>
                          <a:cs typeface="Work Sans"/>
                          <a:sym typeface="Work Sans"/>
                        </a:rPr>
                        <a:t>Index Value</a:t>
                      </a:r>
                      <a:endParaRPr b="1">
                        <a:solidFill>
                          <a:schemeClr val="dk1"/>
                        </a:solidFill>
                        <a:latin typeface="Work Sans"/>
                        <a:ea typeface="Work Sans"/>
                        <a:cs typeface="Work Sans"/>
                        <a:sym typeface="Work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Float</a:t>
                      </a:r>
                      <a:endParaRPr>
                        <a:solidFill>
                          <a:srgbClr val="191919"/>
                        </a:solidFill>
                        <a:latin typeface="Work Sans"/>
                        <a:ea typeface="Work Sans"/>
                        <a:cs typeface="Work Sans"/>
                        <a:sym typeface="Work Sans"/>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4803</a:t>
                      </a:r>
                      <a:endParaRPr>
                        <a:solidFill>
                          <a:srgbClr val="191919"/>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4802</a:t>
                      </a:r>
                      <a:endParaRPr>
                        <a:solidFill>
                          <a:srgbClr val="191919"/>
                        </a:solidFill>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2"/>
                  </a:ext>
                </a:extLst>
              </a:tr>
              <a:tr h="459700">
                <a:tc>
                  <a:txBody>
                    <a:bodyPr/>
                    <a:lstStyle/>
                    <a:p>
                      <a:pPr marL="0" lvl="0" indent="0" algn="l" rtl="0">
                        <a:spcBef>
                          <a:spcPts val="0"/>
                        </a:spcBef>
                        <a:spcAft>
                          <a:spcPts val="0"/>
                        </a:spcAft>
                        <a:buNone/>
                      </a:pPr>
                      <a:r>
                        <a:rPr lang="en" b="1">
                          <a:solidFill>
                            <a:schemeClr val="dk1"/>
                          </a:solidFill>
                          <a:latin typeface="Work Sans"/>
                          <a:ea typeface="Work Sans"/>
                          <a:cs typeface="Work Sans"/>
                          <a:sym typeface="Work Sans"/>
                        </a:rPr>
                        <a:t>Net Change</a:t>
                      </a:r>
                      <a:endParaRPr b="1">
                        <a:solidFill>
                          <a:schemeClr val="dk1"/>
                        </a:solidFill>
                        <a:latin typeface="Work Sans"/>
                        <a:ea typeface="Work Sans"/>
                        <a:cs typeface="Work Sans"/>
                        <a:sym typeface="Work San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Float</a:t>
                      </a:r>
                      <a:endParaRPr>
                        <a:solidFill>
                          <a:srgbClr val="191919"/>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4803</a:t>
                      </a:r>
                      <a:endParaRPr>
                        <a:solidFill>
                          <a:srgbClr val="191919"/>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4802</a:t>
                      </a:r>
                      <a:endParaRPr>
                        <a:solidFill>
                          <a:srgbClr val="191919"/>
                        </a:solidFill>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3"/>
                  </a:ext>
                </a:extLst>
              </a:tr>
              <a:tr h="459700">
                <a:tc>
                  <a:txBody>
                    <a:bodyPr/>
                    <a:lstStyle/>
                    <a:p>
                      <a:pPr marL="0" lvl="0" indent="0" algn="l" rtl="0">
                        <a:spcBef>
                          <a:spcPts val="0"/>
                        </a:spcBef>
                        <a:spcAft>
                          <a:spcPts val="0"/>
                        </a:spcAft>
                        <a:buNone/>
                      </a:pPr>
                      <a:r>
                        <a:rPr lang="en" b="1">
                          <a:solidFill>
                            <a:schemeClr val="dk1"/>
                          </a:solidFill>
                          <a:latin typeface="Work Sans"/>
                          <a:ea typeface="Work Sans"/>
                          <a:cs typeface="Work Sans"/>
                          <a:sym typeface="Work Sans"/>
                        </a:rPr>
                        <a:t>High Price</a:t>
                      </a:r>
                      <a:endParaRPr b="1">
                        <a:solidFill>
                          <a:schemeClr val="dk1"/>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Float</a:t>
                      </a:r>
                      <a:endParaRPr>
                        <a:solidFill>
                          <a:srgbClr val="191919"/>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4803</a:t>
                      </a:r>
                      <a:endParaRPr>
                        <a:solidFill>
                          <a:srgbClr val="191919"/>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4802</a:t>
                      </a:r>
                      <a:endParaRPr>
                        <a:solidFill>
                          <a:srgbClr val="191919"/>
                        </a:solidFill>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4"/>
                  </a:ext>
                </a:extLst>
              </a:tr>
              <a:tr h="459700">
                <a:tc>
                  <a:txBody>
                    <a:bodyPr/>
                    <a:lstStyle/>
                    <a:p>
                      <a:pPr marL="0" lvl="0" indent="0" algn="l" rtl="0">
                        <a:spcBef>
                          <a:spcPts val="0"/>
                        </a:spcBef>
                        <a:spcAft>
                          <a:spcPts val="0"/>
                        </a:spcAft>
                        <a:buNone/>
                      </a:pPr>
                      <a:r>
                        <a:rPr lang="en" b="1">
                          <a:solidFill>
                            <a:schemeClr val="dk1"/>
                          </a:solidFill>
                          <a:latin typeface="Work Sans"/>
                          <a:ea typeface="Work Sans"/>
                          <a:cs typeface="Work Sans"/>
                          <a:sym typeface="Work Sans"/>
                        </a:rPr>
                        <a:t>Low Price</a:t>
                      </a:r>
                      <a:endParaRPr b="1">
                        <a:solidFill>
                          <a:schemeClr val="dk1"/>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Float</a:t>
                      </a:r>
                      <a:endParaRPr>
                        <a:solidFill>
                          <a:srgbClr val="191919"/>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4803</a:t>
                      </a:r>
                      <a:endParaRPr>
                        <a:solidFill>
                          <a:srgbClr val="191919"/>
                        </a:solidFill>
                        <a:latin typeface="Work Sans"/>
                        <a:ea typeface="Work Sans"/>
                        <a:cs typeface="Work Sans"/>
                        <a:sym typeface="Work Sans"/>
                      </a:endParaRPr>
                    </a:p>
                  </a:txBody>
                  <a:tcPr marL="91425" marR="91425" marT="91425" marB="91425"/>
                </a:tc>
                <a:tc>
                  <a:txBody>
                    <a:bodyPr/>
                    <a:lstStyle/>
                    <a:p>
                      <a:pPr marL="0" lvl="0" indent="0" algn="l" rtl="0">
                        <a:spcBef>
                          <a:spcPts val="0"/>
                        </a:spcBef>
                        <a:spcAft>
                          <a:spcPts val="0"/>
                        </a:spcAft>
                        <a:buNone/>
                      </a:pPr>
                      <a:r>
                        <a:rPr lang="en">
                          <a:solidFill>
                            <a:srgbClr val="191919"/>
                          </a:solidFill>
                          <a:latin typeface="Work Sans"/>
                          <a:ea typeface="Work Sans"/>
                          <a:cs typeface="Work Sans"/>
                          <a:sym typeface="Work Sans"/>
                        </a:rPr>
                        <a:t>4802</a:t>
                      </a:r>
                      <a:endParaRPr>
                        <a:solidFill>
                          <a:srgbClr val="191919"/>
                        </a:solidFill>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5"/>
                  </a:ext>
                </a:extLst>
              </a:tr>
            </a:tbl>
          </a:graphicData>
        </a:graphic>
      </p:graphicFrame>
      <p:sp>
        <p:nvSpPr>
          <p:cNvPr id="1387" name="Google Shape;1387;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3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Auxiliary Data Sources </a:t>
            </a:r>
            <a:endParaRPr/>
          </a:p>
        </p:txBody>
      </p:sp>
      <p:sp>
        <p:nvSpPr>
          <p:cNvPr id="1393" name="Google Shape;1393;p30"/>
          <p:cNvSpPr txBox="1">
            <a:spLocks noGrp="1"/>
          </p:cNvSpPr>
          <p:nvPr>
            <p:ph type="body" idx="1"/>
          </p:nvPr>
        </p:nvSpPr>
        <p:spPr>
          <a:xfrm>
            <a:off x="877950" y="1320750"/>
            <a:ext cx="75459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500" b="1"/>
          </a:p>
          <a:p>
            <a:pPr marL="0" lvl="0" indent="0" algn="l" rtl="0">
              <a:spcBef>
                <a:spcPts val="0"/>
              </a:spcBef>
              <a:spcAft>
                <a:spcPts val="0"/>
              </a:spcAft>
              <a:buNone/>
            </a:pPr>
            <a:endParaRPr sz="1500" b="1"/>
          </a:p>
          <a:p>
            <a:pPr marL="0" lvl="0" indent="0" algn="l" rtl="0">
              <a:spcBef>
                <a:spcPts val="0"/>
              </a:spcBef>
              <a:spcAft>
                <a:spcPts val="0"/>
              </a:spcAft>
              <a:buNone/>
            </a:pPr>
            <a:r>
              <a:rPr lang="en" sz="1500" b="1"/>
              <a:t>AAPL and GOOGL Historic Stock Data:</a:t>
            </a:r>
            <a:endParaRPr sz="1500" b="1"/>
          </a:p>
          <a:p>
            <a:pPr marL="457200" lvl="0" indent="-323850" algn="l" rtl="0">
              <a:spcBef>
                <a:spcPts val="0"/>
              </a:spcBef>
              <a:spcAft>
                <a:spcPts val="0"/>
              </a:spcAft>
              <a:buSzPts val="1500"/>
              <a:buChar char="●"/>
            </a:pPr>
            <a:r>
              <a:rPr lang="en" sz="1500"/>
              <a:t>Stock data from Apple and Google </a:t>
            </a:r>
            <a:endParaRPr sz="1500"/>
          </a:p>
          <a:p>
            <a:pPr marL="457200" lvl="0" indent="-323850" algn="l" rtl="0">
              <a:spcBef>
                <a:spcPts val="0"/>
              </a:spcBef>
              <a:spcAft>
                <a:spcPts val="0"/>
              </a:spcAft>
              <a:buSzPts val="1500"/>
              <a:buChar char="●"/>
            </a:pPr>
            <a:r>
              <a:rPr lang="en" sz="1500">
                <a:solidFill>
                  <a:srgbClr val="E76A28"/>
                </a:solidFill>
              </a:rPr>
              <a:t>Features include</a:t>
            </a:r>
            <a:r>
              <a:rPr lang="en" sz="1500"/>
              <a:t> Date, Close/Last Price, Volume Traded, Open Price, High Price, Low Price</a:t>
            </a:r>
            <a:endParaRPr sz="1500"/>
          </a:p>
          <a:p>
            <a:pPr marL="457200" lvl="0" indent="-323850" algn="l" rtl="0">
              <a:spcBef>
                <a:spcPts val="0"/>
              </a:spcBef>
              <a:spcAft>
                <a:spcPts val="0"/>
              </a:spcAft>
              <a:buSzPts val="1500"/>
              <a:buChar char="●"/>
            </a:pPr>
            <a:r>
              <a:rPr lang="en" sz="1500"/>
              <a:t>Data ranges from March 2015 to March 2025 (10 year time span)</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b="1"/>
              <a:t>CPI data:</a:t>
            </a:r>
            <a:endParaRPr sz="1500" b="1"/>
          </a:p>
          <a:p>
            <a:pPr marL="457200" lvl="0" indent="-323850" algn="l" rtl="0">
              <a:spcBef>
                <a:spcPts val="0"/>
              </a:spcBef>
              <a:spcAft>
                <a:spcPts val="0"/>
              </a:spcAft>
              <a:buSzPts val="1500"/>
              <a:buChar char="●"/>
            </a:pPr>
            <a:r>
              <a:rPr lang="en" sz="1500"/>
              <a:t>Consumer Price Index →</a:t>
            </a:r>
            <a:r>
              <a:rPr lang="en" sz="1500">
                <a:solidFill>
                  <a:srgbClr val="E76A28"/>
                </a:solidFill>
              </a:rPr>
              <a:t> proxy for inflation rate</a:t>
            </a:r>
            <a:endParaRPr sz="1500">
              <a:solidFill>
                <a:srgbClr val="E76A28"/>
              </a:solidFill>
            </a:endParaRPr>
          </a:p>
          <a:p>
            <a:pPr marL="457200" lvl="0" indent="-323850" algn="l" rtl="0">
              <a:spcBef>
                <a:spcPts val="0"/>
              </a:spcBef>
              <a:spcAft>
                <a:spcPts val="0"/>
              </a:spcAft>
              <a:buSzPts val="1500"/>
              <a:buChar char="●"/>
            </a:pPr>
            <a:r>
              <a:rPr lang="en" sz="1500"/>
              <a:t>Data available monthly from March 2015 to March 2025 (10 year time span)</a:t>
            </a:r>
            <a:endParaRPr sz="1500"/>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394" name="Google Shape;1394;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cxnSp>
        <p:nvCxnSpPr>
          <p:cNvPr id="1395" name="Google Shape;1395;p30"/>
          <p:cNvCxnSpPr/>
          <p:nvPr/>
        </p:nvCxnSpPr>
        <p:spPr>
          <a:xfrm rot="10800000" flipH="1">
            <a:off x="3017250" y="1428900"/>
            <a:ext cx="3109500" cy="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31"/>
          <p:cNvSpPr txBox="1">
            <a:spLocks noGrp="1"/>
          </p:cNvSpPr>
          <p:nvPr>
            <p:ph type="title"/>
          </p:nvPr>
        </p:nvSpPr>
        <p:spPr>
          <a:xfrm>
            <a:off x="720000" y="64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Data Cleaning and Integration</a:t>
            </a:r>
            <a:endParaRPr sz="3000"/>
          </a:p>
          <a:p>
            <a:pPr marL="0" lvl="0" indent="0" algn="ctr" rtl="0">
              <a:spcBef>
                <a:spcPts val="0"/>
              </a:spcBef>
              <a:spcAft>
                <a:spcPts val="0"/>
              </a:spcAft>
              <a:buNone/>
            </a:pPr>
            <a:endParaRPr sz="3000"/>
          </a:p>
        </p:txBody>
      </p:sp>
      <p:sp>
        <p:nvSpPr>
          <p:cNvPr id="1401" name="Google Shape;1401;p31"/>
          <p:cNvSpPr txBox="1"/>
          <p:nvPr/>
        </p:nvSpPr>
        <p:spPr>
          <a:xfrm>
            <a:off x="5294750" y="1272625"/>
            <a:ext cx="2788800" cy="5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2" name="Google Shape;1402;p31"/>
          <p:cNvSpPr txBox="1">
            <a:spLocks noGrp="1"/>
          </p:cNvSpPr>
          <p:nvPr>
            <p:ph type="body" idx="1"/>
          </p:nvPr>
        </p:nvSpPr>
        <p:spPr>
          <a:xfrm>
            <a:off x="311700" y="619075"/>
            <a:ext cx="8485200" cy="229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Bring together all four separate datasets into one pandas DataFrame</a:t>
            </a:r>
            <a:endParaRPr sz="1500"/>
          </a:p>
          <a:p>
            <a:pPr marL="457200" lvl="0" indent="-323850" algn="l" rtl="0">
              <a:spcBef>
                <a:spcPts val="0"/>
              </a:spcBef>
              <a:spcAft>
                <a:spcPts val="0"/>
              </a:spcAft>
              <a:buSzPts val="1500"/>
              <a:buChar char="●"/>
            </a:pPr>
            <a:r>
              <a:rPr lang="en" sz="1500">
                <a:solidFill>
                  <a:srgbClr val="E76A28"/>
                </a:solidFill>
              </a:rPr>
              <a:t>Unify </a:t>
            </a:r>
            <a:r>
              <a:rPr lang="en" sz="1500"/>
              <a:t>all datasets under the same dates: </a:t>
            </a:r>
            <a:r>
              <a:rPr lang="en" sz="1500">
                <a:solidFill>
                  <a:srgbClr val="2F2F2F"/>
                </a:solidFill>
              </a:rPr>
              <a:t>03/16/2015 – 03/11/2025</a:t>
            </a:r>
            <a:endParaRPr sz="1500">
              <a:solidFill>
                <a:srgbClr val="2F2F2F"/>
              </a:solidFill>
            </a:endParaRPr>
          </a:p>
          <a:p>
            <a:pPr marL="914400" lvl="1" indent="-323850" algn="l" rtl="0">
              <a:spcBef>
                <a:spcPts val="0"/>
              </a:spcBef>
              <a:spcAft>
                <a:spcPts val="0"/>
              </a:spcAft>
              <a:buSzPts val="1500"/>
              <a:buChar char="○"/>
            </a:pPr>
            <a:r>
              <a:rPr lang="en" sz="1500">
                <a:solidFill>
                  <a:srgbClr val="E76A28"/>
                </a:solidFill>
              </a:rPr>
              <a:t>Impute </a:t>
            </a:r>
            <a:r>
              <a:rPr lang="en" sz="1500"/>
              <a:t>CPI data to each time step linearly</a:t>
            </a:r>
            <a:endParaRPr sz="1500"/>
          </a:p>
          <a:p>
            <a:pPr marL="914400" lvl="1" indent="-323850" algn="l" rtl="0">
              <a:spcBef>
                <a:spcPts val="0"/>
              </a:spcBef>
              <a:spcAft>
                <a:spcPts val="0"/>
              </a:spcAft>
              <a:buSzPts val="1500"/>
              <a:buChar char="○"/>
            </a:pPr>
            <a:r>
              <a:rPr lang="en" sz="1500"/>
              <a:t>NOTE: data is not provided every day (weekends, federal holidays, etc. are not included as the NYSE is closed)</a:t>
            </a:r>
            <a:endParaRPr sz="1500"/>
          </a:p>
          <a:p>
            <a:pPr marL="1371600" lvl="2" indent="-323850" algn="l" rtl="0">
              <a:spcBef>
                <a:spcPts val="0"/>
              </a:spcBef>
              <a:spcAft>
                <a:spcPts val="0"/>
              </a:spcAft>
              <a:buSzPts val="1500"/>
              <a:buChar char="■"/>
            </a:pPr>
            <a:r>
              <a:rPr lang="en" sz="1500"/>
              <a:t>The most common interval between data points is four days - use this as our time step for our data</a:t>
            </a:r>
            <a:endParaRPr sz="1500"/>
          </a:p>
          <a:p>
            <a:pPr marL="914400" lvl="1" indent="-323850" algn="l" rtl="0">
              <a:spcBef>
                <a:spcPts val="0"/>
              </a:spcBef>
              <a:spcAft>
                <a:spcPts val="0"/>
              </a:spcAft>
              <a:buSzPts val="1500"/>
              <a:buChar char="○"/>
            </a:pPr>
            <a:r>
              <a:rPr lang="en" sz="1500">
                <a:solidFill>
                  <a:srgbClr val="E76A28"/>
                </a:solidFill>
              </a:rPr>
              <a:t>Sample </a:t>
            </a:r>
            <a:r>
              <a:rPr lang="en" sz="1500"/>
              <a:t>a data set with uniform time step of four days - impute linearly where needed</a:t>
            </a:r>
            <a:endParaRPr sz="1500"/>
          </a:p>
          <a:p>
            <a:pPr marL="457200" lvl="0" indent="0" algn="l" rtl="0">
              <a:spcBef>
                <a:spcPts val="0"/>
              </a:spcBef>
              <a:spcAft>
                <a:spcPts val="0"/>
              </a:spcAft>
              <a:buNone/>
            </a:pPr>
            <a:endParaRPr sz="1500"/>
          </a:p>
        </p:txBody>
      </p:sp>
      <p:sp>
        <p:nvSpPr>
          <p:cNvPr id="1403" name="Google Shape;1403;p31"/>
          <p:cNvSpPr txBox="1"/>
          <p:nvPr/>
        </p:nvSpPr>
        <p:spPr>
          <a:xfrm>
            <a:off x="747300" y="4285125"/>
            <a:ext cx="7614000" cy="600300"/>
          </a:xfrm>
          <a:prstGeom prst="rect">
            <a:avLst/>
          </a:prstGeom>
          <a:noFill/>
          <a:ln>
            <a:noFill/>
          </a:ln>
        </p:spPr>
        <p:txBody>
          <a:bodyPr spcFirstLastPara="1" wrap="square" lIns="91425" tIns="91425" rIns="91425" bIns="91425" anchor="t" anchorCtr="0">
            <a:spAutoFit/>
          </a:bodyPr>
          <a:lstStyle/>
          <a:p>
            <a:pPr marL="0" lvl="0" indent="0" algn="ctr" rtl="0">
              <a:spcBef>
                <a:spcPts val="100"/>
              </a:spcBef>
              <a:spcAft>
                <a:spcPts val="100"/>
              </a:spcAft>
              <a:buNone/>
            </a:pPr>
            <a:r>
              <a:rPr lang="en" sz="900" b="1">
                <a:solidFill>
                  <a:schemeClr val="dk2"/>
                </a:solidFill>
                <a:latin typeface="Work Sans"/>
                <a:ea typeface="Work Sans"/>
                <a:cs typeface="Work Sans"/>
                <a:sym typeface="Work Sans"/>
              </a:rPr>
              <a:t>Figure 1: </a:t>
            </a:r>
            <a:r>
              <a:rPr lang="en" sz="900">
                <a:solidFill>
                  <a:schemeClr val="dk2"/>
                </a:solidFill>
                <a:latin typeface="Work Sans"/>
                <a:ea typeface="Work Sans"/>
                <a:cs typeface="Work Sans"/>
                <a:sym typeface="Work Sans"/>
              </a:rPr>
              <a:t>A snapshot of the pandas command “df.describe()” on the main data frame after reconfiguring the data to have one data point every four days.  The total count of data points, mean, standard deviation, minimum value, 25th percentile, 50th percentile, 75th percentile, and maximum value for each data column in the pandas dataframe  is printed.</a:t>
            </a:r>
            <a:endParaRPr sz="900">
              <a:solidFill>
                <a:schemeClr val="dk2"/>
              </a:solidFill>
              <a:latin typeface="Work Sans"/>
              <a:ea typeface="Work Sans"/>
              <a:cs typeface="Work Sans"/>
              <a:sym typeface="Work Sans"/>
            </a:endParaRPr>
          </a:p>
        </p:txBody>
      </p:sp>
      <p:sp>
        <p:nvSpPr>
          <p:cNvPr id="1404" name="Google Shape;1404;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405" name="Google Shape;1405;p31"/>
          <p:cNvPicPr preferRelativeResize="0"/>
          <p:nvPr/>
        </p:nvPicPr>
        <p:blipFill>
          <a:blip r:embed="rId3">
            <a:alphaModFix/>
          </a:blip>
          <a:stretch>
            <a:fillRect/>
          </a:stretch>
        </p:blipFill>
        <p:spPr>
          <a:xfrm>
            <a:off x="365488" y="2900026"/>
            <a:ext cx="8377625" cy="132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pic>
        <p:nvPicPr>
          <p:cNvPr id="1410" name="Google Shape;1410;p32"/>
          <p:cNvPicPr preferRelativeResize="0"/>
          <p:nvPr/>
        </p:nvPicPr>
        <p:blipFill>
          <a:blip r:embed="rId3">
            <a:alphaModFix/>
          </a:blip>
          <a:stretch>
            <a:fillRect/>
          </a:stretch>
        </p:blipFill>
        <p:spPr>
          <a:xfrm>
            <a:off x="1021950" y="914413"/>
            <a:ext cx="7013501" cy="3781876"/>
          </a:xfrm>
          <a:prstGeom prst="rect">
            <a:avLst/>
          </a:prstGeom>
          <a:noFill/>
          <a:ln>
            <a:noFill/>
          </a:ln>
        </p:spPr>
      </p:pic>
      <p:sp>
        <p:nvSpPr>
          <p:cNvPr id="1411" name="Google Shape;1411;p32"/>
          <p:cNvSpPr txBox="1"/>
          <p:nvPr/>
        </p:nvSpPr>
        <p:spPr>
          <a:xfrm>
            <a:off x="281850" y="4696300"/>
            <a:ext cx="8580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dk1"/>
                </a:solidFill>
                <a:latin typeface="Work Sans"/>
                <a:ea typeface="Work Sans"/>
                <a:cs typeface="Work Sans"/>
                <a:sym typeface="Work Sans"/>
              </a:rPr>
              <a:t>Figure 2:</a:t>
            </a:r>
            <a:r>
              <a:rPr lang="en" sz="1100">
                <a:solidFill>
                  <a:schemeClr val="dk1"/>
                </a:solidFill>
                <a:latin typeface="Work Sans"/>
                <a:ea typeface="Work Sans"/>
                <a:cs typeface="Work Sans"/>
                <a:sym typeface="Work Sans"/>
              </a:rPr>
              <a:t> Trends in NDXT-100 are illustrated, emphasizing the long-term upward movement of the NASDAQ Tech Index.</a:t>
            </a:r>
            <a:endParaRPr sz="1100">
              <a:solidFill>
                <a:schemeClr val="dk1"/>
              </a:solidFill>
              <a:latin typeface="Work Sans"/>
              <a:ea typeface="Work Sans"/>
              <a:cs typeface="Work Sans"/>
              <a:sym typeface="Work Sans"/>
            </a:endParaRPr>
          </a:p>
        </p:txBody>
      </p:sp>
      <p:sp>
        <p:nvSpPr>
          <p:cNvPr id="1412" name="Google Shape;1412;p32"/>
          <p:cNvSpPr txBox="1"/>
          <p:nvPr/>
        </p:nvSpPr>
        <p:spPr>
          <a:xfrm>
            <a:off x="849750" y="436625"/>
            <a:ext cx="7444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1"/>
                </a:solidFill>
                <a:latin typeface="Work Sans"/>
                <a:ea typeface="Work Sans"/>
                <a:cs typeface="Work Sans"/>
                <a:sym typeface="Work Sans"/>
              </a:rPr>
              <a:t>The </a:t>
            </a:r>
            <a:r>
              <a:rPr lang="en" sz="1300" b="1">
                <a:solidFill>
                  <a:schemeClr val="dk1"/>
                </a:solidFill>
                <a:latin typeface="Work Sans"/>
                <a:ea typeface="Work Sans"/>
                <a:cs typeface="Work Sans"/>
                <a:sym typeface="Work Sans"/>
              </a:rPr>
              <a:t>NDXT index</a:t>
            </a:r>
            <a:r>
              <a:rPr lang="en" sz="1300">
                <a:solidFill>
                  <a:schemeClr val="dk1"/>
                </a:solidFill>
                <a:latin typeface="Work Sans"/>
                <a:ea typeface="Work Sans"/>
                <a:cs typeface="Work Sans"/>
                <a:sym typeface="Work Sans"/>
              </a:rPr>
              <a:t> shows a strong </a:t>
            </a:r>
            <a:r>
              <a:rPr lang="en" sz="1300" b="1">
                <a:solidFill>
                  <a:schemeClr val="dk1"/>
                </a:solidFill>
                <a:latin typeface="Work Sans"/>
                <a:ea typeface="Work Sans"/>
                <a:cs typeface="Work Sans"/>
                <a:sym typeface="Work Sans"/>
              </a:rPr>
              <a:t>long-term upward trajectory.</a:t>
            </a:r>
            <a:endParaRPr sz="1300">
              <a:solidFill>
                <a:schemeClr val="dk1"/>
              </a:solidFill>
              <a:latin typeface="Work Sans"/>
              <a:ea typeface="Work Sans"/>
              <a:cs typeface="Work Sans"/>
              <a:sym typeface="Work Sans"/>
            </a:endParaRPr>
          </a:p>
        </p:txBody>
      </p:sp>
      <p:sp>
        <p:nvSpPr>
          <p:cNvPr id="1413" name="Google Shape;1413;p32"/>
          <p:cNvSpPr/>
          <p:nvPr/>
        </p:nvSpPr>
        <p:spPr>
          <a:xfrm>
            <a:off x="1875950" y="3244500"/>
            <a:ext cx="2275500" cy="972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414" name="Google Shape;1414;p32"/>
          <p:cNvSpPr/>
          <p:nvPr/>
        </p:nvSpPr>
        <p:spPr>
          <a:xfrm>
            <a:off x="6615175" y="1151525"/>
            <a:ext cx="1188000" cy="1491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415" name="Google Shape;1415;p32"/>
          <p:cNvSpPr/>
          <p:nvPr/>
        </p:nvSpPr>
        <p:spPr>
          <a:xfrm>
            <a:off x="4266350" y="1326150"/>
            <a:ext cx="1530900" cy="2181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416" name="Google Shape;1416;p32"/>
          <p:cNvSpPr txBox="1"/>
          <p:nvPr/>
        </p:nvSpPr>
        <p:spPr>
          <a:xfrm>
            <a:off x="1825100" y="2823275"/>
            <a:ext cx="2377200" cy="3540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2015–2018:</a:t>
            </a:r>
            <a:r>
              <a:rPr lang="en" sz="1100">
                <a:latin typeface="Work Sans"/>
                <a:ea typeface="Work Sans"/>
                <a:cs typeface="Work Sans"/>
                <a:sym typeface="Work Sans"/>
              </a:rPr>
              <a:t> </a:t>
            </a:r>
            <a:r>
              <a:rPr lang="en" sz="1100" b="1">
                <a:latin typeface="Work Sans"/>
                <a:ea typeface="Work Sans"/>
                <a:cs typeface="Work Sans"/>
                <a:sym typeface="Work Sans"/>
              </a:rPr>
              <a:t>Gradual increase</a:t>
            </a:r>
            <a:endParaRPr>
              <a:latin typeface="Work Sans"/>
              <a:ea typeface="Work Sans"/>
              <a:cs typeface="Work Sans"/>
              <a:sym typeface="Work Sans"/>
            </a:endParaRPr>
          </a:p>
        </p:txBody>
      </p:sp>
      <p:sp>
        <p:nvSpPr>
          <p:cNvPr id="1417" name="Google Shape;1417;p32"/>
          <p:cNvSpPr txBox="1"/>
          <p:nvPr/>
        </p:nvSpPr>
        <p:spPr>
          <a:xfrm>
            <a:off x="4266350" y="3553650"/>
            <a:ext cx="1876800" cy="3540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2019–2021:</a:t>
            </a:r>
            <a:r>
              <a:rPr lang="en" sz="1100">
                <a:latin typeface="Work Sans"/>
                <a:ea typeface="Work Sans"/>
                <a:cs typeface="Work Sans"/>
                <a:sym typeface="Work Sans"/>
              </a:rPr>
              <a:t> </a:t>
            </a:r>
            <a:r>
              <a:rPr lang="en" sz="1100" b="1">
                <a:latin typeface="Work Sans"/>
                <a:ea typeface="Work Sans"/>
                <a:cs typeface="Work Sans"/>
                <a:sym typeface="Work Sans"/>
              </a:rPr>
              <a:t>Sharp surge</a:t>
            </a:r>
            <a:endParaRPr>
              <a:latin typeface="Work Sans"/>
              <a:ea typeface="Work Sans"/>
              <a:cs typeface="Work Sans"/>
              <a:sym typeface="Work Sans"/>
            </a:endParaRPr>
          </a:p>
        </p:txBody>
      </p:sp>
      <p:sp>
        <p:nvSpPr>
          <p:cNvPr id="1418" name="Google Shape;1418;p32"/>
          <p:cNvSpPr txBox="1"/>
          <p:nvPr/>
        </p:nvSpPr>
        <p:spPr>
          <a:xfrm>
            <a:off x="6615175" y="2724575"/>
            <a:ext cx="2105400" cy="5232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Work Sans"/>
                <a:ea typeface="Work Sans"/>
                <a:cs typeface="Work Sans"/>
                <a:sym typeface="Work Sans"/>
              </a:rPr>
              <a:t>2024–2025:</a:t>
            </a:r>
            <a:r>
              <a:rPr lang="en" sz="1100">
                <a:latin typeface="Work Sans"/>
                <a:ea typeface="Work Sans"/>
                <a:cs typeface="Work Sans"/>
                <a:sym typeface="Work Sans"/>
              </a:rPr>
              <a:t> </a:t>
            </a:r>
            <a:r>
              <a:rPr lang="en" sz="1100" b="1">
                <a:latin typeface="Work Sans"/>
                <a:ea typeface="Work Sans"/>
                <a:cs typeface="Work Sans"/>
                <a:sym typeface="Work Sans"/>
              </a:rPr>
              <a:t>Stabilization above 10,000</a:t>
            </a:r>
            <a:endParaRPr>
              <a:latin typeface="Work Sans"/>
              <a:ea typeface="Work Sans"/>
              <a:cs typeface="Work Sans"/>
              <a:sym typeface="Work Sans"/>
            </a:endParaRPr>
          </a:p>
        </p:txBody>
      </p:sp>
      <p:sp>
        <p:nvSpPr>
          <p:cNvPr id="1419" name="Google Shape;1419;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420" name="Google Shape;1420;p32"/>
          <p:cNvSpPr txBox="1">
            <a:spLocks noGrp="1"/>
          </p:cNvSpPr>
          <p:nvPr>
            <p:ph type="title"/>
          </p:nvPr>
        </p:nvSpPr>
        <p:spPr>
          <a:xfrm>
            <a:off x="154725" y="33425"/>
            <a:ext cx="47679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Data Visualizations</a:t>
            </a:r>
            <a:endParaRPr sz="2000"/>
          </a:p>
        </p:txBody>
      </p:sp>
    </p:spTree>
  </p:cSld>
  <p:clrMapOvr>
    <a:masterClrMapping/>
  </p:clrMapOvr>
</p:sld>
</file>

<file path=ppt/theme/theme1.xml><?xml version="1.0" encoding="utf-8"?>
<a:theme xmlns:a="http://schemas.openxmlformats.org/drawingml/2006/main" name="Investing in the Stock Market Pitch Deck by Slidesgo">
  <a:themeElements>
    <a:clrScheme name="Simple Light">
      <a:dk1>
        <a:srgbClr val="7C4E1C"/>
      </a:dk1>
      <a:lt1>
        <a:srgbClr val="FFFCF7"/>
      </a:lt1>
      <a:dk2>
        <a:srgbClr val="CA871E"/>
      </a:dk2>
      <a:lt2>
        <a:srgbClr val="ECD4C0"/>
      </a:lt2>
      <a:accent1>
        <a:srgbClr val="C3B5A7"/>
      </a:accent1>
      <a:accent2>
        <a:srgbClr val="FFFFFF"/>
      </a:accent2>
      <a:accent3>
        <a:srgbClr val="FFFFFF"/>
      </a:accent3>
      <a:accent4>
        <a:srgbClr val="FFFFFF"/>
      </a:accent4>
      <a:accent5>
        <a:srgbClr val="FFFFFF"/>
      </a:accent5>
      <a:accent6>
        <a:srgbClr val="FFFFFF"/>
      </a:accent6>
      <a:hlink>
        <a:srgbClr val="7C4E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2405</Words>
  <Application>Microsoft Office PowerPoint</Application>
  <PresentationFormat>On-screen Show (16:9)</PresentationFormat>
  <Paragraphs>400</Paragraphs>
  <Slides>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Work Sans Light</vt:lpstr>
      <vt:lpstr>Arial</vt:lpstr>
      <vt:lpstr>PT Sans</vt:lpstr>
      <vt:lpstr>Nunito Light</vt:lpstr>
      <vt:lpstr>Nunito</vt:lpstr>
      <vt:lpstr>Calibri</vt:lpstr>
      <vt:lpstr>Work Sans</vt:lpstr>
      <vt:lpstr>Kanit Medium</vt:lpstr>
      <vt:lpstr>Kanit</vt:lpstr>
      <vt:lpstr>Raleway</vt:lpstr>
      <vt:lpstr>Investing in the Stock Market Pitch Deck by Slidesgo</vt:lpstr>
      <vt:lpstr>Evaluating a Hybrid LSTM-ARIMA Model to Forecast NDXT-100 Performance </vt:lpstr>
      <vt:lpstr>Table of Contents</vt:lpstr>
      <vt:lpstr>Project Motivation</vt:lpstr>
      <vt:lpstr>Project Description</vt:lpstr>
      <vt:lpstr>State of the Art in the Literature</vt:lpstr>
      <vt:lpstr>Data Sources </vt:lpstr>
      <vt:lpstr>Auxiliary Data Sources </vt:lpstr>
      <vt:lpstr>Data Cleaning and Integration </vt:lpstr>
      <vt:lpstr>Data Visualizations</vt:lpstr>
      <vt:lpstr>Data  Visualizations  (cont.)</vt:lpstr>
      <vt:lpstr>Proposed Methodology </vt:lpstr>
      <vt:lpstr>PowerPoint Presentation</vt:lpstr>
      <vt:lpstr>Proposed Methodology: ARIMA Fitting, Residuals</vt:lpstr>
      <vt:lpstr>Proposed Methodology: LSTM Setup</vt:lpstr>
      <vt:lpstr>Results: Training LSTM on ARIMA Residuals </vt:lpstr>
      <vt:lpstr> Results: LSTM Residual Prediction </vt:lpstr>
      <vt:lpstr>Results: ARIMA, Joint LSTM-ARIMA Prediction </vt:lpstr>
      <vt:lpstr>Results: ARIMA, Joint LSTM-ARIMA Forecast</vt:lpstr>
      <vt:lpstr>Conclusions: Shortcomings/Lessons Learned</vt:lpstr>
      <vt:lpstr>Future Directions: </vt:lpstr>
      <vt:lpstr>Future Directions:  An Example of Forecasting LSTM Residual from a Worse ARIMA Model </vt:lpstr>
      <vt:lpstr>Acknowledgements</vt:lpstr>
      <vt:lpstr>Project Points of Contact</vt:lpstr>
      <vt:lpstr>References</vt:lpstr>
      <vt:lpstr>Additional Slides </vt:lpstr>
      <vt:lpstr>Methodological Approach</vt:lpstr>
      <vt:lpstr>Data Sources (cont.)</vt:lpstr>
      <vt:lpstr>Data Sources (cont.)</vt:lpstr>
      <vt:lpstr>Data Visualizations</vt:lpstr>
      <vt:lpstr>Data Visualizations (cont.)</vt:lpstr>
      <vt:lpstr>Data Visualizations (cont.)</vt:lpstr>
      <vt:lpstr>Data Visualizations (cont.)</vt:lpstr>
      <vt:lpstr>Proposed Methodology (cont.)</vt:lpstr>
      <vt:lpstr>“Worse ARIMA” Model Loss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Chen, Yuca</cp:lastModifiedBy>
  <cp:revision>3</cp:revision>
  <dcterms:modified xsi:type="dcterms:W3CDTF">2025-05-15T17:59:10Z</dcterms:modified>
</cp:coreProperties>
</file>